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0023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14630400" cy="3086100"/>
          </a:xfrm>
          <a:prstGeom prst="rect">
            <a:avLst/>
          </a:prstGeom>
        </p:spPr>
      </p:pic>
      <p:sp>
        <p:nvSpPr>
          <p:cNvPr id="5" name="Text 1"/>
          <p:cNvSpPr/>
          <p:nvPr/>
        </p:nvSpPr>
        <p:spPr>
          <a:xfrm>
            <a:off x="864037" y="3790355"/>
            <a:ext cx="12902327" cy="1624251"/>
          </a:xfrm>
          <a:prstGeom prst="rect">
            <a:avLst/>
          </a:prstGeom>
          <a:noFill/>
          <a:ln/>
        </p:spPr>
        <p:txBody>
          <a:bodyPr wrap="square" rtlCol="0" anchor="t"/>
          <a:lstStyle/>
          <a:p>
            <a:pPr marL="0" indent="0">
              <a:lnSpc>
                <a:spcPts val="6395"/>
              </a:lnSpc>
              <a:buNone/>
            </a:pPr>
            <a:r>
              <a:rPr lang="en-US" sz="5116" dirty="0">
                <a:solidFill>
                  <a:srgbClr val="FAEBEB"/>
                </a:solidFill>
                <a:latin typeface="Dela Gothic One" pitchFamily="34" charset="0"/>
                <a:ea typeface="Dela Gothic One" pitchFamily="34" charset="-122"/>
                <a:cs typeface="Dela Gothic One" pitchFamily="34" charset="-120"/>
              </a:rPr>
              <a:t>CONVERSATIONAL  BOTS  : CHAT BOTS</a:t>
            </a:r>
            <a:endParaRPr lang="en-US" sz="5116" dirty="0"/>
          </a:p>
        </p:txBody>
      </p:sp>
      <p:sp>
        <p:nvSpPr>
          <p:cNvPr id="6" name="Text 2"/>
          <p:cNvSpPr/>
          <p:nvPr/>
        </p:nvSpPr>
        <p:spPr>
          <a:xfrm>
            <a:off x="864037" y="5784890"/>
            <a:ext cx="12902327" cy="395049"/>
          </a:xfrm>
          <a:prstGeom prst="rect">
            <a:avLst/>
          </a:prstGeom>
          <a:noFill/>
          <a:ln/>
        </p:spPr>
        <p:txBody>
          <a:bodyPr wrap="none" rtlCol="0" anchor="t"/>
          <a:lstStyle/>
          <a:p>
            <a:pPr marL="0" indent="0">
              <a:lnSpc>
                <a:spcPts val="3110"/>
              </a:lnSpc>
              <a:buNone/>
            </a:pPr>
            <a:r>
              <a:rPr lang="en-US" sz="1944" dirty="0">
                <a:solidFill>
                  <a:srgbClr val="FFE5E5"/>
                </a:solidFill>
                <a:latin typeface="DM Sans" pitchFamily="34" charset="0"/>
                <a:ea typeface="DM Sans" pitchFamily="34" charset="-122"/>
                <a:cs typeface="DM Sans" pitchFamily="34" charset="-120"/>
              </a:rPr>
              <a:t> DONE BY</a:t>
            </a:r>
            <a:endParaRPr lang="en-US" sz="1944" dirty="0"/>
          </a:p>
        </p:txBody>
      </p:sp>
      <p:sp>
        <p:nvSpPr>
          <p:cNvPr id="7" name="Text 3"/>
          <p:cNvSpPr/>
          <p:nvPr/>
        </p:nvSpPr>
        <p:spPr>
          <a:xfrm>
            <a:off x="864037" y="6457593"/>
            <a:ext cx="12902327" cy="395049"/>
          </a:xfrm>
          <a:prstGeom prst="rect">
            <a:avLst/>
          </a:prstGeom>
          <a:noFill/>
          <a:ln/>
        </p:spPr>
        <p:txBody>
          <a:bodyPr wrap="none" rtlCol="0" anchor="t"/>
          <a:lstStyle/>
          <a:p>
            <a:pPr marL="0" indent="0">
              <a:lnSpc>
                <a:spcPts val="3110"/>
              </a:lnSpc>
              <a:buNone/>
            </a:pPr>
            <a:r>
              <a:rPr lang="en-US" sz="1944" dirty="0">
                <a:solidFill>
                  <a:srgbClr val="FFE5E5"/>
                </a:solidFill>
                <a:latin typeface="DM Sans" pitchFamily="34" charset="0"/>
                <a:ea typeface="DM Sans" pitchFamily="34" charset="-122"/>
                <a:cs typeface="DM Sans" pitchFamily="34" charset="-120"/>
              </a:rPr>
              <a:t>SUPRAJA.G.D</a:t>
            </a:r>
            <a:endParaRPr lang="en-US" sz="1944" dirty="0"/>
          </a:p>
        </p:txBody>
      </p:sp>
      <p:sp>
        <p:nvSpPr>
          <p:cNvPr id="8" name="Text 4"/>
          <p:cNvSpPr/>
          <p:nvPr/>
        </p:nvSpPr>
        <p:spPr>
          <a:xfrm>
            <a:off x="864037" y="7130296"/>
            <a:ext cx="12902327" cy="395049"/>
          </a:xfrm>
          <a:prstGeom prst="rect">
            <a:avLst/>
          </a:prstGeom>
          <a:noFill/>
          <a:ln/>
        </p:spPr>
        <p:txBody>
          <a:bodyPr wrap="none" rtlCol="0" anchor="t"/>
          <a:lstStyle/>
          <a:p>
            <a:pPr marL="0" indent="0">
              <a:lnSpc>
                <a:spcPts val="3110"/>
              </a:lnSpc>
              <a:buNone/>
            </a:pPr>
            <a:r>
              <a:rPr lang="en-US" sz="1944" dirty="0">
                <a:solidFill>
                  <a:srgbClr val="FFE5E5"/>
                </a:solidFill>
                <a:latin typeface="DM Sans" pitchFamily="34" charset="0"/>
                <a:ea typeface="DM Sans" pitchFamily="34" charset="-122"/>
                <a:cs typeface="DM Sans" pitchFamily="34" charset="-120"/>
              </a:rPr>
              <a:t>KURUSHITH VEDHA.J</a:t>
            </a:r>
            <a:endParaRPr lang="en-US" sz="194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464034"/>
          </a:xfrm>
          <a:prstGeom prst="rect">
            <a:avLst/>
          </a:prstGeom>
          <a:solidFill>
            <a:srgbClr val="0A0A0A">
              <a:alpha val="75000"/>
            </a:srgbClr>
          </a:solidFill>
          <a:ln/>
        </p:spPr>
      </p:sp>
      <p:sp>
        <p:nvSpPr>
          <p:cNvPr id="4" name="Text 1"/>
          <p:cNvSpPr/>
          <p:nvPr/>
        </p:nvSpPr>
        <p:spPr>
          <a:xfrm>
            <a:off x="985004" y="605433"/>
            <a:ext cx="12660392" cy="1448514"/>
          </a:xfrm>
          <a:prstGeom prst="rect">
            <a:avLst/>
          </a:prstGeom>
          <a:noFill/>
          <a:ln/>
        </p:spPr>
        <p:txBody>
          <a:bodyPr wrap="square" rtlCol="0" anchor="t"/>
          <a:lstStyle/>
          <a:p>
            <a:pPr marL="0" indent="0">
              <a:lnSpc>
                <a:spcPts val="5703"/>
              </a:lnSpc>
              <a:buNone/>
            </a:pPr>
            <a:r>
              <a:rPr lang="en-US" sz="4562" dirty="0">
                <a:solidFill>
                  <a:srgbClr val="FAEBEB"/>
                </a:solidFill>
                <a:latin typeface="Dela Gothic One" pitchFamily="34" charset="0"/>
                <a:ea typeface="Dela Gothic One" pitchFamily="34" charset="-122"/>
                <a:cs typeface="Dela Gothic One" pitchFamily="34" charset="-120"/>
              </a:rPr>
              <a:t>Integrating Chatbots with Business Applications</a:t>
            </a:r>
            <a:endParaRPr lang="en-US" sz="4562" dirty="0"/>
          </a:p>
        </p:txBody>
      </p:sp>
      <p:pic>
        <p:nvPicPr>
          <p:cNvPr id="5" name="Image 1" descr="preencoded.png"/>
          <p:cNvPicPr>
            <a:picLocks noChangeAspect="1"/>
          </p:cNvPicPr>
          <p:nvPr/>
        </p:nvPicPr>
        <p:blipFill>
          <a:blip r:embed="rId4"/>
          <a:stretch>
            <a:fillRect/>
          </a:stretch>
        </p:blipFill>
        <p:spPr>
          <a:xfrm>
            <a:off x="985004" y="2494240"/>
            <a:ext cx="4000024" cy="2472095"/>
          </a:xfrm>
          <a:prstGeom prst="rect">
            <a:avLst/>
          </a:prstGeom>
        </p:spPr>
      </p:pic>
      <p:sp>
        <p:nvSpPr>
          <p:cNvPr id="6" name="Text 2"/>
          <p:cNvSpPr/>
          <p:nvPr/>
        </p:nvSpPr>
        <p:spPr>
          <a:xfrm>
            <a:off x="985004" y="5241488"/>
            <a:ext cx="3982045" cy="362069"/>
          </a:xfrm>
          <a:prstGeom prst="rect">
            <a:avLst/>
          </a:prstGeom>
          <a:noFill/>
          <a:ln/>
        </p:spPr>
        <p:txBody>
          <a:bodyPr wrap="none" rtlCol="0" anchor="t"/>
          <a:lstStyle/>
          <a:p>
            <a:pPr marL="0" indent="0" algn="l">
              <a:lnSpc>
                <a:spcPts val="2851"/>
              </a:lnSpc>
              <a:buNone/>
            </a:pPr>
            <a:r>
              <a:rPr lang="en-US" sz="2281" dirty="0">
                <a:solidFill>
                  <a:srgbClr val="FFE5E5"/>
                </a:solidFill>
                <a:latin typeface="Dela Gothic One" pitchFamily="34" charset="0"/>
                <a:ea typeface="Dela Gothic One" pitchFamily="34" charset="-122"/>
                <a:cs typeface="Dela Gothic One" pitchFamily="34" charset="-120"/>
              </a:rPr>
              <a:t>Streamlined Workflows</a:t>
            </a:r>
            <a:endParaRPr lang="en-US" sz="2281" dirty="0"/>
          </a:p>
        </p:txBody>
      </p:sp>
      <p:sp>
        <p:nvSpPr>
          <p:cNvPr id="7" name="Text 3"/>
          <p:cNvSpPr/>
          <p:nvPr/>
        </p:nvSpPr>
        <p:spPr>
          <a:xfrm>
            <a:off x="985004" y="5735598"/>
            <a:ext cx="4000024" cy="1760934"/>
          </a:xfrm>
          <a:prstGeom prst="rect">
            <a:avLst/>
          </a:prstGeom>
          <a:noFill/>
          <a:ln/>
        </p:spPr>
        <p:txBody>
          <a:bodyPr wrap="square" rtlCol="0" anchor="t"/>
          <a:lstStyle/>
          <a:p>
            <a:pPr marL="0" indent="0" algn="l">
              <a:lnSpc>
                <a:spcPts val="2774"/>
              </a:lnSpc>
              <a:buNone/>
            </a:pPr>
            <a:r>
              <a:rPr lang="en-US" sz="1734" dirty="0">
                <a:solidFill>
                  <a:srgbClr val="FFE5E5"/>
                </a:solidFill>
                <a:latin typeface="DM Sans" pitchFamily="34" charset="0"/>
                <a:ea typeface="DM Sans" pitchFamily="34" charset="-122"/>
                <a:cs typeface="DM Sans" pitchFamily="34" charset="-120"/>
              </a:rPr>
              <a:t>Chatbots can seamlessly integrate with a company's existing business applications, automating repetitive tasks and enhancing productivity across the organization.</a:t>
            </a:r>
            <a:endParaRPr lang="en-US" sz="1734" dirty="0"/>
          </a:p>
        </p:txBody>
      </p:sp>
      <p:pic>
        <p:nvPicPr>
          <p:cNvPr id="8" name="Image 2" descr="preencoded.png"/>
          <p:cNvPicPr>
            <a:picLocks noChangeAspect="1"/>
          </p:cNvPicPr>
          <p:nvPr/>
        </p:nvPicPr>
        <p:blipFill>
          <a:blip r:embed="rId5"/>
          <a:stretch>
            <a:fillRect/>
          </a:stretch>
        </p:blipFill>
        <p:spPr>
          <a:xfrm>
            <a:off x="5315188" y="2494240"/>
            <a:ext cx="4000024" cy="2472095"/>
          </a:xfrm>
          <a:prstGeom prst="rect">
            <a:avLst/>
          </a:prstGeom>
        </p:spPr>
      </p:pic>
      <p:sp>
        <p:nvSpPr>
          <p:cNvPr id="9" name="Text 4"/>
          <p:cNvSpPr/>
          <p:nvPr/>
        </p:nvSpPr>
        <p:spPr>
          <a:xfrm>
            <a:off x="5315188" y="5241488"/>
            <a:ext cx="4000024" cy="724138"/>
          </a:xfrm>
          <a:prstGeom prst="rect">
            <a:avLst/>
          </a:prstGeom>
          <a:noFill/>
          <a:ln/>
        </p:spPr>
        <p:txBody>
          <a:bodyPr wrap="square" rtlCol="0" anchor="t"/>
          <a:lstStyle/>
          <a:p>
            <a:pPr marL="0" indent="0" algn="l">
              <a:lnSpc>
                <a:spcPts val="2851"/>
              </a:lnSpc>
              <a:buNone/>
            </a:pPr>
            <a:r>
              <a:rPr lang="en-US" sz="2281" dirty="0">
                <a:solidFill>
                  <a:srgbClr val="FFE5E5"/>
                </a:solidFill>
                <a:latin typeface="Dela Gothic One" pitchFamily="34" charset="0"/>
                <a:ea typeface="Dela Gothic One" pitchFamily="34" charset="-122"/>
                <a:cs typeface="Dela Gothic One" pitchFamily="34" charset="-120"/>
              </a:rPr>
              <a:t>Improved Customer Experience</a:t>
            </a:r>
            <a:endParaRPr lang="en-US" sz="2281" dirty="0"/>
          </a:p>
        </p:txBody>
      </p:sp>
      <p:sp>
        <p:nvSpPr>
          <p:cNvPr id="10" name="Text 5"/>
          <p:cNvSpPr/>
          <p:nvPr/>
        </p:nvSpPr>
        <p:spPr>
          <a:xfrm>
            <a:off x="5315188" y="6097667"/>
            <a:ext cx="4000024" cy="1760934"/>
          </a:xfrm>
          <a:prstGeom prst="rect">
            <a:avLst/>
          </a:prstGeom>
          <a:noFill/>
          <a:ln/>
        </p:spPr>
        <p:txBody>
          <a:bodyPr wrap="square" rtlCol="0" anchor="t"/>
          <a:lstStyle/>
          <a:p>
            <a:pPr marL="0" indent="0" algn="l">
              <a:lnSpc>
                <a:spcPts val="2774"/>
              </a:lnSpc>
              <a:buNone/>
            </a:pPr>
            <a:r>
              <a:rPr lang="en-US" sz="1734" dirty="0">
                <a:solidFill>
                  <a:srgbClr val="FFE5E5"/>
                </a:solidFill>
                <a:latin typeface="DM Sans" pitchFamily="34" charset="0"/>
                <a:ea typeface="DM Sans" pitchFamily="34" charset="-122"/>
                <a:cs typeface="DM Sans" pitchFamily="34" charset="-120"/>
              </a:rPr>
              <a:t>By tapping into customer data and business systems, chatbots can provide personalized, context-aware assistance to customers, improving satisfaction and loyalty.</a:t>
            </a:r>
            <a:endParaRPr lang="en-US" sz="1734" dirty="0"/>
          </a:p>
        </p:txBody>
      </p:sp>
      <p:pic>
        <p:nvPicPr>
          <p:cNvPr id="11" name="Image 3" descr="preencoded.png"/>
          <p:cNvPicPr>
            <a:picLocks noChangeAspect="1"/>
          </p:cNvPicPr>
          <p:nvPr/>
        </p:nvPicPr>
        <p:blipFill>
          <a:blip r:embed="rId6"/>
          <a:stretch>
            <a:fillRect/>
          </a:stretch>
        </p:blipFill>
        <p:spPr>
          <a:xfrm>
            <a:off x="9645372" y="2494240"/>
            <a:ext cx="4000024" cy="2472095"/>
          </a:xfrm>
          <a:prstGeom prst="rect">
            <a:avLst/>
          </a:prstGeom>
        </p:spPr>
      </p:pic>
      <p:sp>
        <p:nvSpPr>
          <p:cNvPr id="12" name="Text 6"/>
          <p:cNvSpPr/>
          <p:nvPr/>
        </p:nvSpPr>
        <p:spPr>
          <a:xfrm>
            <a:off x="9645372" y="5241488"/>
            <a:ext cx="3388519" cy="362069"/>
          </a:xfrm>
          <a:prstGeom prst="rect">
            <a:avLst/>
          </a:prstGeom>
          <a:noFill/>
          <a:ln/>
        </p:spPr>
        <p:txBody>
          <a:bodyPr wrap="none" rtlCol="0" anchor="t"/>
          <a:lstStyle/>
          <a:p>
            <a:pPr marL="0" indent="0" algn="l">
              <a:lnSpc>
                <a:spcPts val="2851"/>
              </a:lnSpc>
              <a:buNone/>
            </a:pPr>
            <a:r>
              <a:rPr lang="en-US" sz="2281" dirty="0">
                <a:solidFill>
                  <a:srgbClr val="FFE5E5"/>
                </a:solidFill>
                <a:latin typeface="Dela Gothic One" pitchFamily="34" charset="0"/>
                <a:ea typeface="Dela Gothic One" pitchFamily="34" charset="-122"/>
                <a:cs typeface="Dela Gothic One" pitchFamily="34" charset="-120"/>
              </a:rPr>
              <a:t>Actionable Insights</a:t>
            </a:r>
            <a:endParaRPr lang="en-US" sz="2281" dirty="0"/>
          </a:p>
        </p:txBody>
      </p:sp>
      <p:sp>
        <p:nvSpPr>
          <p:cNvPr id="13" name="Text 7"/>
          <p:cNvSpPr/>
          <p:nvPr/>
        </p:nvSpPr>
        <p:spPr>
          <a:xfrm>
            <a:off x="9645372" y="5735598"/>
            <a:ext cx="4000024" cy="1408748"/>
          </a:xfrm>
          <a:prstGeom prst="rect">
            <a:avLst/>
          </a:prstGeom>
          <a:noFill/>
          <a:ln/>
        </p:spPr>
        <p:txBody>
          <a:bodyPr wrap="square" rtlCol="0" anchor="t"/>
          <a:lstStyle/>
          <a:p>
            <a:pPr marL="0" indent="0" algn="l">
              <a:lnSpc>
                <a:spcPts val="2774"/>
              </a:lnSpc>
              <a:buNone/>
            </a:pPr>
            <a:r>
              <a:rPr lang="en-US" sz="1734" dirty="0">
                <a:solidFill>
                  <a:srgbClr val="FFE5E5"/>
                </a:solidFill>
                <a:latin typeface="DM Sans" pitchFamily="34" charset="0"/>
                <a:ea typeface="DM Sans" pitchFamily="34" charset="-122"/>
                <a:cs typeface="DM Sans" pitchFamily="34" charset="-120"/>
              </a:rPr>
              <a:t>Chatbot interactions generate valuable data that can be analyzed to uncover trends, identify pain points, and inform strategic business decisions.</a:t>
            </a:r>
            <a:endParaRPr lang="en-US" sz="1734"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898327"/>
            <a:ext cx="7415927" cy="4482465"/>
          </a:xfrm>
          <a:prstGeom prst="rect">
            <a:avLst/>
          </a:prstGeom>
          <a:noFill/>
          <a:ln/>
        </p:spPr>
        <p:txBody>
          <a:bodyPr wrap="square" rtlCol="0" anchor="t"/>
          <a:lstStyle/>
          <a:p>
            <a:pPr marL="0" indent="0">
              <a:lnSpc>
                <a:spcPts val="8825"/>
              </a:lnSpc>
              <a:buNone/>
            </a:pPr>
            <a:r>
              <a:rPr lang="en-US" sz="7060" dirty="0">
                <a:solidFill>
                  <a:srgbClr val="FAEBEB"/>
                </a:solidFill>
                <a:latin typeface="Dela Gothic One" pitchFamily="34" charset="0"/>
                <a:ea typeface="Dela Gothic One" pitchFamily="34" charset="-122"/>
                <a:cs typeface="Dela Gothic One" pitchFamily="34" charset="-120"/>
              </a:rPr>
              <a:t>Future Trends in Conversational AI</a:t>
            </a:r>
            <a:endParaRPr lang="en-US" sz="7060" dirty="0"/>
          </a:p>
        </p:txBody>
      </p:sp>
      <p:sp>
        <p:nvSpPr>
          <p:cNvPr id="6" name="Text 2"/>
          <p:cNvSpPr/>
          <p:nvPr/>
        </p:nvSpPr>
        <p:spPr>
          <a:xfrm>
            <a:off x="1009003" y="3827818"/>
            <a:ext cx="7415927" cy="1580198"/>
          </a:xfrm>
          <a:prstGeom prst="rect">
            <a:avLst/>
          </a:prstGeom>
          <a:noFill/>
          <a:ln/>
        </p:spPr>
        <p:txBody>
          <a:bodyPr wrap="square" rtlCol="0" anchor="t"/>
          <a:lstStyle/>
          <a:p>
            <a:pPr marL="0" indent="0">
              <a:lnSpc>
                <a:spcPts val="3110"/>
              </a:lnSpc>
              <a:buNone/>
            </a:pPr>
            <a:r>
              <a:rPr lang="en-US" sz="1944" dirty="0">
                <a:solidFill>
                  <a:srgbClr val="FFE5E5"/>
                </a:solidFill>
                <a:latin typeface="DM Sans" pitchFamily="34" charset="0"/>
                <a:ea typeface="DM Sans" pitchFamily="34" charset="-122"/>
                <a:cs typeface="DM Sans" pitchFamily="34" charset="-120"/>
              </a:rPr>
              <a:t>As artificial intelligence and natural language processing continue to advance, the future of conversational AI holds exciting possibilities for enhanced user experiences and increased business applications.</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65572" y="1272183"/>
            <a:ext cx="7612856" cy="2978944"/>
          </a:xfrm>
          <a:prstGeom prst="rect">
            <a:avLst/>
          </a:prstGeom>
          <a:noFill/>
          <a:ln/>
        </p:spPr>
        <p:txBody>
          <a:bodyPr wrap="square" rtlCol="0" anchor="t"/>
          <a:lstStyle/>
          <a:p>
            <a:pPr marL="0" indent="0">
              <a:lnSpc>
                <a:spcPts val="7818"/>
              </a:lnSpc>
              <a:buNone/>
            </a:pPr>
            <a:r>
              <a:rPr lang="en-US" sz="6255" dirty="0">
                <a:solidFill>
                  <a:srgbClr val="FAEBEB"/>
                </a:solidFill>
                <a:latin typeface="Dela Gothic One" pitchFamily="34" charset="0"/>
                <a:ea typeface="Dela Gothic One" pitchFamily="34" charset="-122"/>
                <a:cs typeface="Dela Gothic One" pitchFamily="34" charset="-120"/>
              </a:rPr>
              <a:t>Introduction to Conversational Bots</a:t>
            </a:r>
            <a:endParaRPr lang="en-US" sz="6255" dirty="0"/>
          </a:p>
        </p:txBody>
      </p:sp>
      <p:sp>
        <p:nvSpPr>
          <p:cNvPr id="6" name="Text 2"/>
          <p:cNvSpPr/>
          <p:nvPr/>
        </p:nvSpPr>
        <p:spPr>
          <a:xfrm>
            <a:off x="765572" y="3910071"/>
            <a:ext cx="7612856" cy="1749623"/>
          </a:xfrm>
          <a:prstGeom prst="rect">
            <a:avLst/>
          </a:prstGeom>
          <a:noFill/>
          <a:ln/>
        </p:spPr>
        <p:txBody>
          <a:bodyPr wrap="square" rtlCol="0" anchor="t"/>
          <a:lstStyle/>
          <a:p>
            <a:pPr marL="0" indent="0">
              <a:lnSpc>
                <a:spcPts val="2756"/>
              </a:lnSpc>
              <a:buNone/>
            </a:pPr>
            <a:r>
              <a:rPr lang="en-US" sz="1722" dirty="0">
                <a:solidFill>
                  <a:srgbClr val="FFE5E5"/>
                </a:solidFill>
                <a:latin typeface="DM Sans" pitchFamily="34" charset="0"/>
                <a:ea typeface="DM Sans" pitchFamily="34" charset="-122"/>
                <a:cs typeface="DM Sans" pitchFamily="34" charset="-120"/>
              </a:rPr>
              <a:t>Conversational bots, also known as chatbots, are intelligent software applications that can engage in natural language conversations with users. These bots are powered by advanced natural language processing (NLP) and machine learning technologies, enabling them to understand, interpret, and respond to human queries in a seamless and contextual manner.</a:t>
            </a:r>
            <a:endParaRPr lang="en-US" sz="1722" dirty="0"/>
          </a:p>
        </p:txBody>
      </p:sp>
      <p:sp>
        <p:nvSpPr>
          <p:cNvPr id="7" name="Shape 3"/>
          <p:cNvSpPr/>
          <p:nvPr/>
        </p:nvSpPr>
        <p:spPr>
          <a:xfrm>
            <a:off x="765572" y="6591062"/>
            <a:ext cx="349925" cy="349925"/>
          </a:xfrm>
          <a:prstGeom prst="roundRect">
            <a:avLst>
              <a:gd name="adj" fmla="val 26128701"/>
            </a:avLst>
          </a:prstGeom>
          <a:noFill/>
          <a:ln w="7620">
            <a:solidFill>
              <a:srgbClr val="FFFFFF"/>
            </a:solidFill>
            <a:prstDash val="solid"/>
          </a:ln>
        </p:spPr>
      </p:sp>
      <p:sp>
        <p:nvSpPr>
          <p:cNvPr id="9" name="Text 4"/>
          <p:cNvSpPr/>
          <p:nvPr/>
        </p:nvSpPr>
        <p:spPr>
          <a:xfrm>
            <a:off x="1224796" y="6574750"/>
            <a:ext cx="1415534" cy="382667"/>
          </a:xfrm>
          <a:prstGeom prst="rect">
            <a:avLst/>
          </a:prstGeom>
          <a:noFill/>
          <a:ln/>
        </p:spPr>
        <p:txBody>
          <a:bodyPr wrap="none" rtlCol="0" anchor="t"/>
          <a:lstStyle/>
          <a:p>
            <a:pPr marL="0" indent="0" algn="l">
              <a:lnSpc>
                <a:spcPts val="3014"/>
              </a:lnSpc>
              <a:buNone/>
            </a:pPr>
            <a:endParaRPr lang="en-US" sz="2153"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864037" y="1195864"/>
            <a:ext cx="7675840" cy="812125"/>
          </a:xfrm>
          <a:prstGeom prst="rect">
            <a:avLst/>
          </a:prstGeom>
          <a:noFill/>
          <a:ln/>
        </p:spPr>
        <p:txBody>
          <a:bodyPr wrap="none" rtlCol="0" anchor="t"/>
          <a:lstStyle/>
          <a:p>
            <a:pPr marL="0" indent="0">
              <a:lnSpc>
                <a:spcPts val="6395"/>
              </a:lnSpc>
              <a:buNone/>
            </a:pPr>
            <a:r>
              <a:rPr lang="en-US" sz="5116" dirty="0">
                <a:solidFill>
                  <a:srgbClr val="FAEBEB"/>
                </a:solidFill>
                <a:latin typeface="Dela Gothic One" pitchFamily="34" charset="0"/>
                <a:ea typeface="Dela Gothic One" pitchFamily="34" charset="-122"/>
                <a:cs typeface="Dela Gothic One" pitchFamily="34" charset="-120"/>
              </a:rPr>
              <a:t>What are Chatbots?</a:t>
            </a:r>
            <a:endParaRPr lang="en-US" sz="5116" dirty="0"/>
          </a:p>
        </p:txBody>
      </p:sp>
      <p:sp>
        <p:nvSpPr>
          <p:cNvPr id="5" name="Text 2"/>
          <p:cNvSpPr/>
          <p:nvPr/>
        </p:nvSpPr>
        <p:spPr>
          <a:xfrm>
            <a:off x="864037" y="2600444"/>
            <a:ext cx="6150054" cy="1975247"/>
          </a:xfrm>
          <a:prstGeom prst="rect">
            <a:avLst/>
          </a:prstGeom>
          <a:noFill/>
          <a:ln/>
        </p:spPr>
        <p:txBody>
          <a:bodyPr wrap="square" rtlCol="0" anchor="t"/>
          <a:lstStyle/>
          <a:p>
            <a:pPr marL="0" indent="0">
              <a:lnSpc>
                <a:spcPts val="3110"/>
              </a:lnSpc>
              <a:buNone/>
            </a:pPr>
            <a:r>
              <a:rPr lang="en-US" sz="1944" dirty="0">
                <a:solidFill>
                  <a:srgbClr val="FFE5E5"/>
                </a:solidFill>
                <a:latin typeface="DM Sans" pitchFamily="34" charset="0"/>
                <a:ea typeface="DM Sans" pitchFamily="34" charset="-122"/>
                <a:cs typeface="DM Sans" pitchFamily="34" charset="-120"/>
              </a:rPr>
              <a:t>Chatbots are conversational artificial intelligence (AI) programs designed to simulate human-like dialogue. They use natural language processing (NLP) to understand user input and provide relevant, contextual responses.</a:t>
            </a:r>
            <a:endParaRPr lang="en-US" sz="1944" dirty="0"/>
          </a:p>
        </p:txBody>
      </p:sp>
      <p:sp>
        <p:nvSpPr>
          <p:cNvPr id="6" name="Text 3"/>
          <p:cNvSpPr/>
          <p:nvPr/>
        </p:nvSpPr>
        <p:spPr>
          <a:xfrm>
            <a:off x="864037" y="4797862"/>
            <a:ext cx="6150054" cy="1580198"/>
          </a:xfrm>
          <a:prstGeom prst="rect">
            <a:avLst/>
          </a:prstGeom>
          <a:noFill/>
          <a:ln/>
        </p:spPr>
        <p:txBody>
          <a:bodyPr wrap="square" rtlCol="0" anchor="t"/>
          <a:lstStyle/>
          <a:p>
            <a:pPr marL="0" indent="0">
              <a:lnSpc>
                <a:spcPts val="3110"/>
              </a:lnSpc>
              <a:buNone/>
            </a:pPr>
            <a:r>
              <a:rPr lang="en-US" sz="1944" dirty="0">
                <a:solidFill>
                  <a:srgbClr val="FFE5E5"/>
                </a:solidFill>
                <a:latin typeface="DM Sans" pitchFamily="34" charset="0"/>
                <a:ea typeface="DM Sans" pitchFamily="34" charset="-122"/>
                <a:cs typeface="DM Sans" pitchFamily="34" charset="-120"/>
              </a:rPr>
              <a:t>Chatbots can be deployed on various platforms like websites, messaging apps, or voice assistants to automate customer service, provide information, and enhance user engagement.</a:t>
            </a:r>
            <a:endParaRPr lang="en-US" sz="1944" dirty="0"/>
          </a:p>
        </p:txBody>
      </p:sp>
      <p:pic>
        <p:nvPicPr>
          <p:cNvPr id="7" name="Image 1" descr="preencoded.png"/>
          <p:cNvPicPr>
            <a:picLocks noChangeAspect="1"/>
          </p:cNvPicPr>
          <p:nvPr/>
        </p:nvPicPr>
        <p:blipFill>
          <a:blip r:embed="rId4"/>
          <a:stretch>
            <a:fillRect/>
          </a:stretch>
        </p:blipFill>
        <p:spPr>
          <a:xfrm>
            <a:off x="7623929" y="2655927"/>
            <a:ext cx="6150054" cy="410003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864037" y="1371481"/>
            <a:ext cx="7976592" cy="812125"/>
          </a:xfrm>
          <a:prstGeom prst="rect">
            <a:avLst/>
          </a:prstGeom>
          <a:noFill/>
          <a:ln/>
        </p:spPr>
        <p:txBody>
          <a:bodyPr wrap="none" rtlCol="0" anchor="t"/>
          <a:lstStyle/>
          <a:p>
            <a:pPr marL="0" indent="0">
              <a:lnSpc>
                <a:spcPts val="6395"/>
              </a:lnSpc>
              <a:buNone/>
            </a:pPr>
            <a:r>
              <a:rPr lang="en-US" sz="5116" dirty="0">
                <a:solidFill>
                  <a:srgbClr val="FAEBEB"/>
                </a:solidFill>
                <a:latin typeface="Dela Gothic One" pitchFamily="34" charset="0"/>
                <a:ea typeface="Dela Gothic One" pitchFamily="34" charset="-122"/>
                <a:cs typeface="Dela Gothic One" pitchFamily="34" charset="-120"/>
              </a:rPr>
              <a:t>Benefits of Chatbots</a:t>
            </a:r>
            <a:endParaRPr lang="en-US" sz="5116" dirty="0"/>
          </a:p>
        </p:txBody>
      </p:sp>
      <p:sp>
        <p:nvSpPr>
          <p:cNvPr id="5" name="Text 2"/>
          <p:cNvSpPr/>
          <p:nvPr/>
        </p:nvSpPr>
        <p:spPr>
          <a:xfrm>
            <a:off x="864037" y="2800707"/>
            <a:ext cx="2773918" cy="1218009"/>
          </a:xfrm>
          <a:prstGeom prst="rect">
            <a:avLst/>
          </a:prstGeom>
          <a:noFill/>
          <a:ln/>
        </p:spPr>
        <p:txBody>
          <a:bodyPr wrap="square" rtlCol="0" anchor="t"/>
          <a:lstStyle/>
          <a:p>
            <a:pPr marL="0" indent="0">
              <a:lnSpc>
                <a:spcPts val="3197"/>
              </a:lnSpc>
              <a:buNone/>
            </a:pPr>
            <a:r>
              <a:rPr lang="en-US" sz="2558" dirty="0">
                <a:solidFill>
                  <a:srgbClr val="FAEBEB"/>
                </a:solidFill>
                <a:latin typeface="Dela Gothic One" pitchFamily="34" charset="0"/>
                <a:ea typeface="Dela Gothic One" pitchFamily="34" charset="-122"/>
                <a:cs typeface="Dela Gothic One" pitchFamily="34" charset="-120"/>
              </a:rPr>
              <a:t>Improved Customer Experience</a:t>
            </a:r>
            <a:endParaRPr lang="en-US" sz="2558" dirty="0"/>
          </a:p>
        </p:txBody>
      </p:sp>
      <p:sp>
        <p:nvSpPr>
          <p:cNvPr id="6" name="Text 3"/>
          <p:cNvSpPr/>
          <p:nvPr/>
        </p:nvSpPr>
        <p:spPr>
          <a:xfrm>
            <a:off x="864037" y="4265533"/>
            <a:ext cx="2773918" cy="2370296"/>
          </a:xfrm>
          <a:prstGeom prst="rect">
            <a:avLst/>
          </a:prstGeom>
          <a:noFill/>
          <a:ln/>
        </p:spPr>
        <p:txBody>
          <a:bodyPr wrap="square" rtlCol="0" anchor="t"/>
          <a:lstStyle/>
          <a:p>
            <a:pPr marL="0" indent="0">
              <a:lnSpc>
                <a:spcPts val="3110"/>
              </a:lnSpc>
              <a:buNone/>
            </a:pPr>
            <a:r>
              <a:rPr lang="en-US" sz="1944" dirty="0">
                <a:solidFill>
                  <a:srgbClr val="FFE5E5"/>
                </a:solidFill>
                <a:latin typeface="DM Sans" pitchFamily="34" charset="0"/>
                <a:ea typeface="DM Sans" pitchFamily="34" charset="-122"/>
                <a:cs typeface="DM Sans" pitchFamily="34" charset="-120"/>
              </a:rPr>
              <a:t>Chatbots provide instant, personalized assistance 24/7, improving customer satisfaction and reducing wait times.</a:t>
            </a:r>
            <a:endParaRPr lang="en-US" sz="1944" dirty="0"/>
          </a:p>
        </p:txBody>
      </p:sp>
      <p:sp>
        <p:nvSpPr>
          <p:cNvPr id="7" name="Text 4"/>
          <p:cNvSpPr/>
          <p:nvPr/>
        </p:nvSpPr>
        <p:spPr>
          <a:xfrm>
            <a:off x="4247793" y="2800707"/>
            <a:ext cx="2773918" cy="812006"/>
          </a:xfrm>
          <a:prstGeom prst="rect">
            <a:avLst/>
          </a:prstGeom>
          <a:noFill/>
          <a:ln/>
        </p:spPr>
        <p:txBody>
          <a:bodyPr wrap="square" rtlCol="0" anchor="t"/>
          <a:lstStyle/>
          <a:p>
            <a:pPr marL="0" indent="0">
              <a:lnSpc>
                <a:spcPts val="3197"/>
              </a:lnSpc>
              <a:buNone/>
            </a:pPr>
            <a:r>
              <a:rPr lang="en-US" sz="2558" dirty="0">
                <a:solidFill>
                  <a:srgbClr val="FAEBEB"/>
                </a:solidFill>
                <a:latin typeface="Dela Gothic One" pitchFamily="34" charset="0"/>
                <a:ea typeface="Dela Gothic One" pitchFamily="34" charset="-122"/>
                <a:cs typeface="Dela Gothic One" pitchFamily="34" charset="-120"/>
              </a:rPr>
              <a:t>Increased Efficiency</a:t>
            </a:r>
            <a:endParaRPr lang="en-US" sz="2558" dirty="0"/>
          </a:p>
        </p:txBody>
      </p:sp>
      <p:sp>
        <p:nvSpPr>
          <p:cNvPr id="8" name="Text 5"/>
          <p:cNvSpPr/>
          <p:nvPr/>
        </p:nvSpPr>
        <p:spPr>
          <a:xfrm>
            <a:off x="4247793" y="3859530"/>
            <a:ext cx="2773918" cy="2765346"/>
          </a:xfrm>
          <a:prstGeom prst="rect">
            <a:avLst/>
          </a:prstGeom>
          <a:noFill/>
          <a:ln/>
        </p:spPr>
        <p:txBody>
          <a:bodyPr wrap="square" rtlCol="0" anchor="t"/>
          <a:lstStyle/>
          <a:p>
            <a:pPr marL="0" indent="0">
              <a:lnSpc>
                <a:spcPts val="3110"/>
              </a:lnSpc>
              <a:buNone/>
            </a:pPr>
            <a:r>
              <a:rPr lang="en-US" sz="1944" dirty="0">
                <a:solidFill>
                  <a:srgbClr val="FFE5E5"/>
                </a:solidFill>
                <a:latin typeface="DM Sans" pitchFamily="34" charset="0"/>
                <a:ea typeface="DM Sans" pitchFamily="34" charset="-122"/>
                <a:cs typeface="DM Sans" pitchFamily="34" charset="-120"/>
              </a:rPr>
              <a:t>Chatbots can handle high volumes of customer inquiries and streamline routine tasks, freeing up employees to focus on more complex issues.</a:t>
            </a:r>
            <a:endParaRPr lang="en-US" sz="1944" dirty="0"/>
          </a:p>
        </p:txBody>
      </p:sp>
      <p:sp>
        <p:nvSpPr>
          <p:cNvPr id="9" name="Text 6"/>
          <p:cNvSpPr/>
          <p:nvPr/>
        </p:nvSpPr>
        <p:spPr>
          <a:xfrm>
            <a:off x="7631549" y="2800707"/>
            <a:ext cx="2773918" cy="406003"/>
          </a:xfrm>
          <a:prstGeom prst="rect">
            <a:avLst/>
          </a:prstGeom>
          <a:noFill/>
          <a:ln/>
        </p:spPr>
        <p:txBody>
          <a:bodyPr wrap="none" rtlCol="0" anchor="t"/>
          <a:lstStyle/>
          <a:p>
            <a:pPr marL="0" indent="0">
              <a:lnSpc>
                <a:spcPts val="3197"/>
              </a:lnSpc>
              <a:buNone/>
            </a:pPr>
            <a:r>
              <a:rPr lang="en-US" sz="2558" dirty="0">
                <a:solidFill>
                  <a:srgbClr val="FAEBEB"/>
                </a:solidFill>
                <a:latin typeface="Dela Gothic One" pitchFamily="34" charset="0"/>
                <a:ea typeface="Dela Gothic One" pitchFamily="34" charset="-122"/>
                <a:cs typeface="Dela Gothic One" pitchFamily="34" charset="-120"/>
              </a:rPr>
              <a:t>Cost Savings</a:t>
            </a:r>
            <a:endParaRPr lang="en-US" sz="2558" dirty="0"/>
          </a:p>
        </p:txBody>
      </p:sp>
      <p:sp>
        <p:nvSpPr>
          <p:cNvPr id="10" name="Text 7"/>
          <p:cNvSpPr/>
          <p:nvPr/>
        </p:nvSpPr>
        <p:spPr>
          <a:xfrm>
            <a:off x="7631549" y="3453527"/>
            <a:ext cx="2773918" cy="2370296"/>
          </a:xfrm>
          <a:prstGeom prst="rect">
            <a:avLst/>
          </a:prstGeom>
          <a:noFill/>
          <a:ln/>
        </p:spPr>
        <p:txBody>
          <a:bodyPr wrap="square" rtlCol="0" anchor="t"/>
          <a:lstStyle/>
          <a:p>
            <a:pPr marL="0" indent="0">
              <a:lnSpc>
                <a:spcPts val="3110"/>
              </a:lnSpc>
              <a:buNone/>
            </a:pPr>
            <a:r>
              <a:rPr lang="en-US" sz="1944" dirty="0">
                <a:solidFill>
                  <a:srgbClr val="FFE5E5"/>
                </a:solidFill>
                <a:latin typeface="DM Sans" pitchFamily="34" charset="0"/>
                <a:ea typeface="DM Sans" pitchFamily="34" charset="-122"/>
                <a:cs typeface="DM Sans" pitchFamily="34" charset="-120"/>
              </a:rPr>
              <a:t>Deploying chatbots can significantly reduce operational costs by automating customer service and support functions.</a:t>
            </a:r>
            <a:endParaRPr lang="en-US" sz="1944" dirty="0"/>
          </a:p>
        </p:txBody>
      </p:sp>
      <p:sp>
        <p:nvSpPr>
          <p:cNvPr id="11" name="Text 8"/>
          <p:cNvSpPr/>
          <p:nvPr/>
        </p:nvSpPr>
        <p:spPr>
          <a:xfrm>
            <a:off x="11015305" y="2800707"/>
            <a:ext cx="2773918" cy="812006"/>
          </a:xfrm>
          <a:prstGeom prst="rect">
            <a:avLst/>
          </a:prstGeom>
          <a:noFill/>
          <a:ln/>
        </p:spPr>
        <p:txBody>
          <a:bodyPr wrap="square" rtlCol="0" anchor="t"/>
          <a:lstStyle/>
          <a:p>
            <a:pPr marL="0" indent="0">
              <a:lnSpc>
                <a:spcPts val="3197"/>
              </a:lnSpc>
              <a:buNone/>
            </a:pPr>
            <a:r>
              <a:rPr lang="en-US" sz="2558" dirty="0">
                <a:solidFill>
                  <a:srgbClr val="FAEBEB"/>
                </a:solidFill>
                <a:latin typeface="Dela Gothic One" pitchFamily="34" charset="0"/>
                <a:ea typeface="Dela Gothic One" pitchFamily="34" charset="-122"/>
                <a:cs typeface="Dela Gothic One" pitchFamily="34" charset="-120"/>
              </a:rPr>
              <a:t>Data-Driven Insights</a:t>
            </a:r>
            <a:endParaRPr lang="en-US" sz="2558" dirty="0"/>
          </a:p>
        </p:txBody>
      </p:sp>
      <p:sp>
        <p:nvSpPr>
          <p:cNvPr id="12" name="Text 9"/>
          <p:cNvSpPr/>
          <p:nvPr/>
        </p:nvSpPr>
        <p:spPr>
          <a:xfrm>
            <a:off x="11015305" y="3859530"/>
            <a:ext cx="2773918" cy="2370296"/>
          </a:xfrm>
          <a:prstGeom prst="rect">
            <a:avLst/>
          </a:prstGeom>
          <a:noFill/>
          <a:ln/>
        </p:spPr>
        <p:txBody>
          <a:bodyPr wrap="square" rtlCol="0" anchor="t"/>
          <a:lstStyle/>
          <a:p>
            <a:pPr marL="0" indent="0">
              <a:lnSpc>
                <a:spcPts val="3110"/>
              </a:lnSpc>
              <a:buNone/>
            </a:pPr>
            <a:r>
              <a:rPr lang="en-US" sz="1944" dirty="0">
                <a:solidFill>
                  <a:srgbClr val="FFE5E5"/>
                </a:solidFill>
                <a:latin typeface="DM Sans" pitchFamily="34" charset="0"/>
                <a:ea typeface="DM Sans" pitchFamily="34" charset="-122"/>
                <a:cs typeface="DM Sans" pitchFamily="34" charset="-120"/>
              </a:rPr>
              <a:t>Chatbots collect valuable customer data and behavior patterns, enabling businesses to make data-driven decisions.</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864037" y="679966"/>
            <a:ext cx="7103507" cy="812125"/>
          </a:xfrm>
          <a:prstGeom prst="rect">
            <a:avLst/>
          </a:prstGeom>
          <a:noFill/>
          <a:ln/>
        </p:spPr>
        <p:txBody>
          <a:bodyPr wrap="none" rtlCol="0" anchor="t"/>
          <a:lstStyle/>
          <a:p>
            <a:pPr marL="0" indent="0">
              <a:lnSpc>
                <a:spcPts val="6395"/>
              </a:lnSpc>
              <a:buNone/>
            </a:pPr>
            <a:r>
              <a:rPr lang="en-US" sz="5116" dirty="0">
                <a:solidFill>
                  <a:srgbClr val="FAEBEB"/>
                </a:solidFill>
                <a:latin typeface="Dela Gothic One" pitchFamily="34" charset="0"/>
                <a:ea typeface="Dela Gothic One" pitchFamily="34" charset="-122"/>
                <a:cs typeface="Dela Gothic One" pitchFamily="34" charset="-120"/>
              </a:rPr>
              <a:t>Types of Chatbots</a:t>
            </a:r>
            <a:endParaRPr lang="en-US" sz="5116" dirty="0"/>
          </a:p>
        </p:txBody>
      </p:sp>
      <p:sp>
        <p:nvSpPr>
          <p:cNvPr id="5" name="Shape 2"/>
          <p:cNvSpPr/>
          <p:nvPr/>
        </p:nvSpPr>
        <p:spPr>
          <a:xfrm>
            <a:off x="864037" y="1985843"/>
            <a:ext cx="6327815" cy="2658428"/>
          </a:xfrm>
          <a:prstGeom prst="roundRect">
            <a:avLst>
              <a:gd name="adj" fmla="val 4179"/>
            </a:avLst>
          </a:prstGeom>
          <a:solidFill>
            <a:srgbClr val="740B0B"/>
          </a:solidFill>
          <a:ln w="15240">
            <a:solidFill>
              <a:srgbClr val="8D2424"/>
            </a:solidFill>
            <a:prstDash val="solid"/>
          </a:ln>
        </p:spPr>
      </p:sp>
      <p:sp>
        <p:nvSpPr>
          <p:cNvPr id="6" name="Text 3"/>
          <p:cNvSpPr/>
          <p:nvPr/>
        </p:nvSpPr>
        <p:spPr>
          <a:xfrm>
            <a:off x="1126093" y="2247900"/>
            <a:ext cx="4126944" cy="406003"/>
          </a:xfrm>
          <a:prstGeom prst="rect">
            <a:avLst/>
          </a:prstGeom>
          <a:noFill/>
          <a:ln/>
        </p:spPr>
        <p:txBody>
          <a:bodyPr wrap="none" rtlCol="0" anchor="t"/>
          <a:lstStyle/>
          <a:p>
            <a:pPr marL="0" indent="0">
              <a:lnSpc>
                <a:spcPts val="3197"/>
              </a:lnSpc>
              <a:buNone/>
            </a:pPr>
            <a:r>
              <a:rPr lang="en-US" sz="2558" dirty="0">
                <a:solidFill>
                  <a:srgbClr val="FFE5E5"/>
                </a:solidFill>
                <a:latin typeface="Dela Gothic One" pitchFamily="34" charset="0"/>
                <a:ea typeface="Dela Gothic One" pitchFamily="34" charset="-122"/>
                <a:cs typeface="Dela Gothic One" pitchFamily="34" charset="-120"/>
              </a:rPr>
              <a:t>Rule-Based Chatbots</a:t>
            </a:r>
            <a:endParaRPr lang="en-US" sz="2558" dirty="0"/>
          </a:p>
        </p:txBody>
      </p:sp>
      <p:sp>
        <p:nvSpPr>
          <p:cNvPr id="7" name="Text 4"/>
          <p:cNvSpPr/>
          <p:nvPr/>
        </p:nvSpPr>
        <p:spPr>
          <a:xfrm>
            <a:off x="1126093" y="2802017"/>
            <a:ext cx="5803702" cy="1580198"/>
          </a:xfrm>
          <a:prstGeom prst="rect">
            <a:avLst/>
          </a:prstGeom>
          <a:noFill/>
          <a:ln/>
        </p:spPr>
        <p:txBody>
          <a:bodyPr wrap="square" rtlCol="0" anchor="t"/>
          <a:lstStyle/>
          <a:p>
            <a:pPr marL="0" indent="0">
              <a:lnSpc>
                <a:spcPts val="3110"/>
              </a:lnSpc>
              <a:buNone/>
            </a:pPr>
            <a:r>
              <a:rPr lang="en-US" sz="1944" dirty="0">
                <a:solidFill>
                  <a:srgbClr val="FFE5E5"/>
                </a:solidFill>
                <a:latin typeface="DM Sans" pitchFamily="34" charset="0"/>
                <a:ea typeface="DM Sans" pitchFamily="34" charset="-122"/>
                <a:cs typeface="DM Sans" pitchFamily="34" charset="-120"/>
              </a:rPr>
              <a:t>These chatbots use a predefined set of rules and decision trees to respond to user inputs. They have limited conversational abilities but are simple to build.</a:t>
            </a:r>
            <a:endParaRPr lang="en-US" sz="1944" dirty="0"/>
          </a:p>
        </p:txBody>
      </p:sp>
      <p:sp>
        <p:nvSpPr>
          <p:cNvPr id="8" name="Shape 5"/>
          <p:cNvSpPr/>
          <p:nvPr/>
        </p:nvSpPr>
        <p:spPr>
          <a:xfrm>
            <a:off x="7438668" y="1985843"/>
            <a:ext cx="6327815" cy="2658428"/>
          </a:xfrm>
          <a:prstGeom prst="roundRect">
            <a:avLst>
              <a:gd name="adj" fmla="val 4179"/>
            </a:avLst>
          </a:prstGeom>
          <a:solidFill>
            <a:srgbClr val="740B0B"/>
          </a:solidFill>
          <a:ln w="15240">
            <a:solidFill>
              <a:srgbClr val="8D2424"/>
            </a:solidFill>
            <a:prstDash val="solid"/>
          </a:ln>
        </p:spPr>
      </p:sp>
      <p:sp>
        <p:nvSpPr>
          <p:cNvPr id="9" name="Text 6"/>
          <p:cNvSpPr/>
          <p:nvPr/>
        </p:nvSpPr>
        <p:spPr>
          <a:xfrm>
            <a:off x="7700724" y="2247900"/>
            <a:ext cx="4233505" cy="406003"/>
          </a:xfrm>
          <a:prstGeom prst="rect">
            <a:avLst/>
          </a:prstGeom>
          <a:noFill/>
          <a:ln/>
        </p:spPr>
        <p:txBody>
          <a:bodyPr wrap="none" rtlCol="0" anchor="t"/>
          <a:lstStyle/>
          <a:p>
            <a:pPr marL="0" indent="0">
              <a:lnSpc>
                <a:spcPts val="3197"/>
              </a:lnSpc>
              <a:buNone/>
            </a:pPr>
            <a:r>
              <a:rPr lang="en-US" sz="2558" dirty="0">
                <a:solidFill>
                  <a:srgbClr val="FFE5E5"/>
                </a:solidFill>
                <a:latin typeface="Dela Gothic One" pitchFamily="34" charset="0"/>
                <a:ea typeface="Dela Gothic One" pitchFamily="34" charset="-122"/>
                <a:cs typeface="Dela Gothic One" pitchFamily="34" charset="-120"/>
              </a:rPr>
              <a:t>AI-Powered Chatbots</a:t>
            </a:r>
            <a:endParaRPr lang="en-US" sz="2558" dirty="0"/>
          </a:p>
        </p:txBody>
      </p:sp>
      <p:sp>
        <p:nvSpPr>
          <p:cNvPr id="10" name="Text 7"/>
          <p:cNvSpPr/>
          <p:nvPr/>
        </p:nvSpPr>
        <p:spPr>
          <a:xfrm>
            <a:off x="7700724" y="2802017"/>
            <a:ext cx="5803702" cy="1580198"/>
          </a:xfrm>
          <a:prstGeom prst="rect">
            <a:avLst/>
          </a:prstGeom>
          <a:noFill/>
          <a:ln/>
        </p:spPr>
        <p:txBody>
          <a:bodyPr wrap="square" rtlCol="0" anchor="t"/>
          <a:lstStyle/>
          <a:p>
            <a:pPr marL="0" indent="0">
              <a:lnSpc>
                <a:spcPts val="3110"/>
              </a:lnSpc>
              <a:buNone/>
            </a:pPr>
            <a:r>
              <a:rPr lang="en-US" sz="1944" dirty="0">
                <a:solidFill>
                  <a:srgbClr val="FFE5E5"/>
                </a:solidFill>
                <a:latin typeface="DM Sans" pitchFamily="34" charset="0"/>
                <a:ea typeface="DM Sans" pitchFamily="34" charset="-122"/>
                <a:cs typeface="DM Sans" pitchFamily="34" charset="-120"/>
              </a:rPr>
              <a:t>Powered by natural language processing and machine learning, these chatbots can understand context, engage in deeper conversations, and continuously learn from interactions.</a:t>
            </a:r>
            <a:endParaRPr lang="en-US" sz="1944" dirty="0"/>
          </a:p>
        </p:txBody>
      </p:sp>
      <p:sp>
        <p:nvSpPr>
          <p:cNvPr id="11" name="Shape 8"/>
          <p:cNvSpPr/>
          <p:nvPr/>
        </p:nvSpPr>
        <p:spPr>
          <a:xfrm>
            <a:off x="864037" y="4891088"/>
            <a:ext cx="6327815" cy="2658428"/>
          </a:xfrm>
          <a:prstGeom prst="roundRect">
            <a:avLst>
              <a:gd name="adj" fmla="val 4179"/>
            </a:avLst>
          </a:prstGeom>
          <a:solidFill>
            <a:srgbClr val="740B0B"/>
          </a:solidFill>
          <a:ln w="15240">
            <a:solidFill>
              <a:srgbClr val="8D2424"/>
            </a:solidFill>
            <a:prstDash val="solid"/>
          </a:ln>
        </p:spPr>
      </p:sp>
      <p:sp>
        <p:nvSpPr>
          <p:cNvPr id="12" name="Text 9"/>
          <p:cNvSpPr/>
          <p:nvPr/>
        </p:nvSpPr>
        <p:spPr>
          <a:xfrm>
            <a:off x="1126093" y="5153144"/>
            <a:ext cx="3248501" cy="406003"/>
          </a:xfrm>
          <a:prstGeom prst="rect">
            <a:avLst/>
          </a:prstGeom>
          <a:noFill/>
          <a:ln/>
        </p:spPr>
        <p:txBody>
          <a:bodyPr wrap="none" rtlCol="0" anchor="t"/>
          <a:lstStyle/>
          <a:p>
            <a:pPr marL="0" indent="0">
              <a:lnSpc>
                <a:spcPts val="3197"/>
              </a:lnSpc>
              <a:buNone/>
            </a:pPr>
            <a:r>
              <a:rPr lang="en-US" sz="2558" dirty="0">
                <a:solidFill>
                  <a:srgbClr val="FFE5E5"/>
                </a:solidFill>
                <a:latin typeface="Dela Gothic One" pitchFamily="34" charset="0"/>
                <a:ea typeface="Dela Gothic One" pitchFamily="34" charset="-122"/>
                <a:cs typeface="Dela Gothic One" pitchFamily="34" charset="-120"/>
              </a:rPr>
              <a:t>Hybrid Chatbots</a:t>
            </a:r>
            <a:endParaRPr lang="en-US" sz="2558" dirty="0"/>
          </a:p>
        </p:txBody>
      </p:sp>
      <p:sp>
        <p:nvSpPr>
          <p:cNvPr id="13" name="Text 10"/>
          <p:cNvSpPr/>
          <p:nvPr/>
        </p:nvSpPr>
        <p:spPr>
          <a:xfrm>
            <a:off x="1126093" y="5707261"/>
            <a:ext cx="5803702" cy="1580198"/>
          </a:xfrm>
          <a:prstGeom prst="rect">
            <a:avLst/>
          </a:prstGeom>
          <a:noFill/>
          <a:ln/>
        </p:spPr>
        <p:txBody>
          <a:bodyPr wrap="square" rtlCol="0" anchor="t"/>
          <a:lstStyle/>
          <a:p>
            <a:pPr marL="0" indent="0">
              <a:lnSpc>
                <a:spcPts val="3110"/>
              </a:lnSpc>
              <a:buNone/>
            </a:pPr>
            <a:r>
              <a:rPr lang="en-US" sz="1944" dirty="0">
                <a:solidFill>
                  <a:srgbClr val="FFE5E5"/>
                </a:solidFill>
                <a:latin typeface="DM Sans" pitchFamily="34" charset="0"/>
                <a:ea typeface="DM Sans" pitchFamily="34" charset="-122"/>
                <a:cs typeface="DM Sans" pitchFamily="34" charset="-120"/>
              </a:rPr>
              <a:t>Combining rule-based and AI-powered approaches, these chatbots leverage the strengths of both to provide a more versatile and intelligent conversational experience.</a:t>
            </a:r>
            <a:endParaRPr lang="en-US" sz="1944" dirty="0"/>
          </a:p>
        </p:txBody>
      </p:sp>
      <p:sp>
        <p:nvSpPr>
          <p:cNvPr id="14" name="Shape 11"/>
          <p:cNvSpPr/>
          <p:nvPr/>
        </p:nvSpPr>
        <p:spPr>
          <a:xfrm>
            <a:off x="7438668" y="4891088"/>
            <a:ext cx="6327815" cy="2658428"/>
          </a:xfrm>
          <a:prstGeom prst="roundRect">
            <a:avLst>
              <a:gd name="adj" fmla="val 4179"/>
            </a:avLst>
          </a:prstGeom>
          <a:solidFill>
            <a:srgbClr val="740B0B"/>
          </a:solidFill>
          <a:ln w="15240">
            <a:solidFill>
              <a:srgbClr val="8D2424"/>
            </a:solidFill>
            <a:prstDash val="solid"/>
          </a:ln>
        </p:spPr>
      </p:sp>
      <p:sp>
        <p:nvSpPr>
          <p:cNvPr id="15" name="Text 12"/>
          <p:cNvSpPr/>
          <p:nvPr/>
        </p:nvSpPr>
        <p:spPr>
          <a:xfrm>
            <a:off x="7700724" y="5153144"/>
            <a:ext cx="4146828" cy="406003"/>
          </a:xfrm>
          <a:prstGeom prst="rect">
            <a:avLst/>
          </a:prstGeom>
          <a:noFill/>
          <a:ln/>
        </p:spPr>
        <p:txBody>
          <a:bodyPr wrap="none" rtlCol="0" anchor="t"/>
          <a:lstStyle/>
          <a:p>
            <a:pPr marL="0" indent="0">
              <a:lnSpc>
                <a:spcPts val="3197"/>
              </a:lnSpc>
              <a:buNone/>
            </a:pPr>
            <a:r>
              <a:rPr lang="en-US" sz="2558" dirty="0">
                <a:solidFill>
                  <a:srgbClr val="FFE5E5"/>
                </a:solidFill>
                <a:latin typeface="Dela Gothic One" pitchFamily="34" charset="0"/>
                <a:ea typeface="Dela Gothic One" pitchFamily="34" charset="-122"/>
                <a:cs typeface="Dela Gothic One" pitchFamily="34" charset="-120"/>
              </a:rPr>
              <a:t>Specialized Chatbots</a:t>
            </a:r>
            <a:endParaRPr lang="en-US" sz="2558" dirty="0"/>
          </a:p>
        </p:txBody>
      </p:sp>
      <p:sp>
        <p:nvSpPr>
          <p:cNvPr id="16" name="Text 13"/>
          <p:cNvSpPr/>
          <p:nvPr/>
        </p:nvSpPr>
        <p:spPr>
          <a:xfrm>
            <a:off x="7700724" y="5707261"/>
            <a:ext cx="5803702" cy="1580198"/>
          </a:xfrm>
          <a:prstGeom prst="rect">
            <a:avLst/>
          </a:prstGeom>
          <a:noFill/>
          <a:ln/>
        </p:spPr>
        <p:txBody>
          <a:bodyPr wrap="square" rtlCol="0" anchor="t"/>
          <a:lstStyle/>
          <a:p>
            <a:pPr marL="0" indent="0">
              <a:lnSpc>
                <a:spcPts val="3110"/>
              </a:lnSpc>
              <a:buNone/>
            </a:pPr>
            <a:r>
              <a:rPr lang="en-US" sz="1944" dirty="0">
                <a:solidFill>
                  <a:srgbClr val="FFE5E5"/>
                </a:solidFill>
                <a:latin typeface="DM Sans" pitchFamily="34" charset="0"/>
                <a:ea typeface="DM Sans" pitchFamily="34" charset="-122"/>
                <a:cs typeface="DM Sans" pitchFamily="34" charset="-120"/>
              </a:rPr>
              <a:t>Designed for specific tasks or industries, these chatbots are highly focused and can provide expert assistance in areas like customer service, e-commerce, or healthcare.</a:t>
            </a: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0" y="0"/>
            <a:ext cx="14630400" cy="2363748"/>
          </a:xfrm>
          <a:prstGeom prst="rect">
            <a:avLst/>
          </a:prstGeom>
        </p:spPr>
      </p:pic>
      <p:sp>
        <p:nvSpPr>
          <p:cNvPr id="5" name="Text 1"/>
          <p:cNvSpPr/>
          <p:nvPr/>
        </p:nvSpPr>
        <p:spPr>
          <a:xfrm>
            <a:off x="1878449" y="3035260"/>
            <a:ext cx="8660130" cy="622102"/>
          </a:xfrm>
          <a:prstGeom prst="rect">
            <a:avLst/>
          </a:prstGeom>
          <a:noFill/>
          <a:ln/>
        </p:spPr>
        <p:txBody>
          <a:bodyPr wrap="none" rtlCol="0" anchor="t"/>
          <a:lstStyle/>
          <a:p>
            <a:pPr marL="0" indent="0">
              <a:lnSpc>
                <a:spcPts val="4898"/>
              </a:lnSpc>
              <a:buNone/>
            </a:pPr>
            <a:r>
              <a:rPr lang="en-US" sz="3918" dirty="0">
                <a:solidFill>
                  <a:srgbClr val="FAEBEB"/>
                </a:solidFill>
                <a:latin typeface="Dela Gothic One" pitchFamily="34" charset="0"/>
                <a:ea typeface="Dela Gothic One" pitchFamily="34" charset="-122"/>
                <a:cs typeface="Dela Gothic One" pitchFamily="34" charset="-120"/>
              </a:rPr>
              <a:t>Key Components of a Chatbot</a:t>
            </a:r>
            <a:endParaRPr lang="en-US" sz="3918" dirty="0"/>
          </a:p>
        </p:txBody>
      </p:sp>
      <p:sp>
        <p:nvSpPr>
          <p:cNvPr id="6" name="Shape 2"/>
          <p:cNvSpPr/>
          <p:nvPr/>
        </p:nvSpPr>
        <p:spPr>
          <a:xfrm>
            <a:off x="7296388" y="3940969"/>
            <a:ext cx="37743" cy="3617119"/>
          </a:xfrm>
          <a:prstGeom prst="roundRect">
            <a:avLst>
              <a:gd name="adj" fmla="val 225466"/>
            </a:avLst>
          </a:prstGeom>
          <a:solidFill>
            <a:srgbClr val="8D2424"/>
          </a:solidFill>
          <a:ln/>
        </p:spPr>
      </p:sp>
      <p:sp>
        <p:nvSpPr>
          <p:cNvPr id="7" name="Shape 3"/>
          <p:cNvSpPr/>
          <p:nvPr/>
        </p:nvSpPr>
        <p:spPr>
          <a:xfrm>
            <a:off x="6440626" y="4347389"/>
            <a:ext cx="661868" cy="37743"/>
          </a:xfrm>
          <a:prstGeom prst="roundRect">
            <a:avLst>
              <a:gd name="adj" fmla="val 225466"/>
            </a:avLst>
          </a:prstGeom>
          <a:solidFill>
            <a:srgbClr val="8D2424"/>
          </a:solidFill>
          <a:ln/>
        </p:spPr>
      </p:sp>
      <p:sp>
        <p:nvSpPr>
          <p:cNvPr id="8" name="Shape 4"/>
          <p:cNvSpPr/>
          <p:nvPr/>
        </p:nvSpPr>
        <p:spPr>
          <a:xfrm>
            <a:off x="7102495" y="4153614"/>
            <a:ext cx="425410" cy="425410"/>
          </a:xfrm>
          <a:prstGeom prst="roundRect">
            <a:avLst>
              <a:gd name="adj" fmla="val 20004"/>
            </a:avLst>
          </a:prstGeom>
          <a:solidFill>
            <a:srgbClr val="740B0B"/>
          </a:solidFill>
          <a:ln w="7620">
            <a:solidFill>
              <a:srgbClr val="8D2424"/>
            </a:solidFill>
            <a:prstDash val="solid"/>
          </a:ln>
        </p:spPr>
      </p:sp>
      <p:sp>
        <p:nvSpPr>
          <p:cNvPr id="9" name="Text 5"/>
          <p:cNvSpPr/>
          <p:nvPr/>
        </p:nvSpPr>
        <p:spPr>
          <a:xfrm>
            <a:off x="7227391" y="4216956"/>
            <a:ext cx="175617" cy="298609"/>
          </a:xfrm>
          <a:prstGeom prst="rect">
            <a:avLst/>
          </a:prstGeom>
          <a:noFill/>
          <a:ln/>
        </p:spPr>
        <p:txBody>
          <a:bodyPr wrap="none" rtlCol="0" anchor="t"/>
          <a:lstStyle/>
          <a:p>
            <a:pPr marL="0" indent="0" algn="ctr">
              <a:lnSpc>
                <a:spcPts val="2351"/>
              </a:lnSpc>
              <a:buNone/>
            </a:pPr>
            <a:r>
              <a:rPr lang="en-US" sz="2351" dirty="0">
                <a:solidFill>
                  <a:srgbClr val="FFE5E5"/>
                </a:solidFill>
                <a:latin typeface="Dela Gothic One" pitchFamily="34" charset="0"/>
                <a:ea typeface="Dela Gothic One" pitchFamily="34" charset="-122"/>
                <a:cs typeface="Dela Gothic One" pitchFamily="34" charset="-120"/>
              </a:rPr>
              <a:t>1</a:t>
            </a:r>
            <a:endParaRPr lang="en-US" sz="2351" dirty="0"/>
          </a:p>
        </p:txBody>
      </p:sp>
      <p:sp>
        <p:nvSpPr>
          <p:cNvPr id="10" name="Text 6"/>
          <p:cNvSpPr/>
          <p:nvPr/>
        </p:nvSpPr>
        <p:spPr>
          <a:xfrm>
            <a:off x="1878449" y="4130040"/>
            <a:ext cx="4396740" cy="621983"/>
          </a:xfrm>
          <a:prstGeom prst="rect">
            <a:avLst/>
          </a:prstGeom>
          <a:noFill/>
          <a:ln/>
        </p:spPr>
        <p:txBody>
          <a:bodyPr wrap="square" rtlCol="0" anchor="t"/>
          <a:lstStyle/>
          <a:p>
            <a:pPr marL="0" indent="0" algn="r">
              <a:lnSpc>
                <a:spcPts val="2449"/>
              </a:lnSpc>
              <a:buNone/>
            </a:pPr>
            <a:r>
              <a:rPr lang="en-US" sz="1959" dirty="0">
                <a:solidFill>
                  <a:srgbClr val="FFE5E5"/>
                </a:solidFill>
                <a:latin typeface="Dela Gothic One" pitchFamily="34" charset="0"/>
                <a:ea typeface="Dela Gothic One" pitchFamily="34" charset="-122"/>
                <a:cs typeface="Dela Gothic One" pitchFamily="34" charset="-120"/>
              </a:rPr>
              <a:t>Natural Language Processing (NLP)</a:t>
            </a:r>
            <a:endParaRPr lang="en-US" sz="1959" dirty="0"/>
          </a:p>
        </p:txBody>
      </p:sp>
      <p:sp>
        <p:nvSpPr>
          <p:cNvPr id="11" name="Text 7"/>
          <p:cNvSpPr/>
          <p:nvPr/>
        </p:nvSpPr>
        <p:spPr>
          <a:xfrm>
            <a:off x="1878449" y="4865370"/>
            <a:ext cx="4396740" cy="604838"/>
          </a:xfrm>
          <a:prstGeom prst="rect">
            <a:avLst/>
          </a:prstGeom>
          <a:noFill/>
          <a:ln/>
        </p:spPr>
        <p:txBody>
          <a:bodyPr wrap="square" rtlCol="0" anchor="t"/>
          <a:lstStyle/>
          <a:p>
            <a:pPr marL="0" indent="0" algn="r">
              <a:lnSpc>
                <a:spcPts val="2382"/>
              </a:lnSpc>
              <a:buNone/>
            </a:pPr>
            <a:r>
              <a:rPr lang="en-US" sz="1489" dirty="0">
                <a:solidFill>
                  <a:srgbClr val="FFE5E5"/>
                </a:solidFill>
                <a:latin typeface="DM Sans" pitchFamily="34" charset="0"/>
                <a:ea typeface="DM Sans" pitchFamily="34" charset="-122"/>
                <a:cs typeface="DM Sans" pitchFamily="34" charset="-120"/>
              </a:rPr>
              <a:t>Enables the chatbot to understand and interpret human language, allowing for natural conversation.</a:t>
            </a:r>
            <a:endParaRPr lang="en-US" sz="1489" dirty="0"/>
          </a:p>
        </p:txBody>
      </p:sp>
      <p:sp>
        <p:nvSpPr>
          <p:cNvPr id="12" name="Shape 8"/>
          <p:cNvSpPr/>
          <p:nvPr/>
        </p:nvSpPr>
        <p:spPr>
          <a:xfrm>
            <a:off x="7527905" y="5292864"/>
            <a:ext cx="661868" cy="37743"/>
          </a:xfrm>
          <a:prstGeom prst="roundRect">
            <a:avLst>
              <a:gd name="adj" fmla="val 225466"/>
            </a:avLst>
          </a:prstGeom>
          <a:solidFill>
            <a:srgbClr val="8D2424"/>
          </a:solidFill>
          <a:ln/>
        </p:spPr>
      </p:sp>
      <p:sp>
        <p:nvSpPr>
          <p:cNvPr id="13" name="Shape 9"/>
          <p:cNvSpPr/>
          <p:nvPr/>
        </p:nvSpPr>
        <p:spPr>
          <a:xfrm>
            <a:off x="7102495" y="5099090"/>
            <a:ext cx="425410" cy="425410"/>
          </a:xfrm>
          <a:prstGeom prst="roundRect">
            <a:avLst>
              <a:gd name="adj" fmla="val 20004"/>
            </a:avLst>
          </a:prstGeom>
          <a:solidFill>
            <a:srgbClr val="740B0B"/>
          </a:solidFill>
          <a:ln w="7620">
            <a:solidFill>
              <a:srgbClr val="8D2424"/>
            </a:solidFill>
            <a:prstDash val="solid"/>
          </a:ln>
        </p:spPr>
      </p:sp>
      <p:sp>
        <p:nvSpPr>
          <p:cNvPr id="14" name="Text 10"/>
          <p:cNvSpPr/>
          <p:nvPr/>
        </p:nvSpPr>
        <p:spPr>
          <a:xfrm>
            <a:off x="7190482" y="5162431"/>
            <a:ext cx="249317" cy="298609"/>
          </a:xfrm>
          <a:prstGeom prst="rect">
            <a:avLst/>
          </a:prstGeom>
          <a:noFill/>
          <a:ln/>
        </p:spPr>
        <p:txBody>
          <a:bodyPr wrap="none" rtlCol="0" anchor="t"/>
          <a:lstStyle/>
          <a:p>
            <a:pPr marL="0" indent="0" algn="ctr">
              <a:lnSpc>
                <a:spcPts val="2351"/>
              </a:lnSpc>
              <a:buNone/>
            </a:pPr>
            <a:r>
              <a:rPr lang="en-US" sz="2351" dirty="0">
                <a:solidFill>
                  <a:srgbClr val="FFE5E5"/>
                </a:solidFill>
                <a:latin typeface="Dela Gothic One" pitchFamily="34" charset="0"/>
                <a:ea typeface="Dela Gothic One" pitchFamily="34" charset="-122"/>
                <a:cs typeface="Dela Gothic One" pitchFamily="34" charset="-120"/>
              </a:rPr>
              <a:t>2</a:t>
            </a:r>
            <a:endParaRPr lang="en-US" sz="2351" dirty="0"/>
          </a:p>
        </p:txBody>
      </p:sp>
      <p:sp>
        <p:nvSpPr>
          <p:cNvPr id="15" name="Text 11"/>
          <p:cNvSpPr/>
          <p:nvPr/>
        </p:nvSpPr>
        <p:spPr>
          <a:xfrm>
            <a:off x="8355211" y="5075515"/>
            <a:ext cx="3275290" cy="310991"/>
          </a:xfrm>
          <a:prstGeom prst="rect">
            <a:avLst/>
          </a:prstGeom>
          <a:noFill/>
          <a:ln/>
        </p:spPr>
        <p:txBody>
          <a:bodyPr wrap="none" rtlCol="0" anchor="t"/>
          <a:lstStyle/>
          <a:p>
            <a:pPr marL="0" indent="0" algn="l">
              <a:lnSpc>
                <a:spcPts val="2449"/>
              </a:lnSpc>
              <a:buNone/>
            </a:pPr>
            <a:r>
              <a:rPr lang="en-US" sz="1959" dirty="0">
                <a:solidFill>
                  <a:srgbClr val="FFE5E5"/>
                </a:solidFill>
                <a:latin typeface="Dela Gothic One" pitchFamily="34" charset="0"/>
                <a:ea typeface="Dela Gothic One" pitchFamily="34" charset="-122"/>
                <a:cs typeface="Dela Gothic One" pitchFamily="34" charset="-120"/>
              </a:rPr>
              <a:t>Dialogue Management</a:t>
            </a:r>
            <a:endParaRPr lang="en-US" sz="1959" dirty="0"/>
          </a:p>
        </p:txBody>
      </p:sp>
      <p:sp>
        <p:nvSpPr>
          <p:cNvPr id="16" name="Text 12"/>
          <p:cNvSpPr/>
          <p:nvPr/>
        </p:nvSpPr>
        <p:spPr>
          <a:xfrm>
            <a:off x="8355211" y="5499854"/>
            <a:ext cx="4396740" cy="907256"/>
          </a:xfrm>
          <a:prstGeom prst="rect">
            <a:avLst/>
          </a:prstGeom>
          <a:noFill/>
          <a:ln/>
        </p:spPr>
        <p:txBody>
          <a:bodyPr wrap="square" rtlCol="0" anchor="t"/>
          <a:lstStyle/>
          <a:p>
            <a:pPr marL="0" indent="0" algn="l">
              <a:lnSpc>
                <a:spcPts val="2382"/>
              </a:lnSpc>
              <a:buNone/>
            </a:pPr>
            <a:r>
              <a:rPr lang="en-US" sz="1489" dirty="0">
                <a:solidFill>
                  <a:srgbClr val="FFE5E5"/>
                </a:solidFill>
                <a:latin typeface="DM Sans" pitchFamily="34" charset="0"/>
                <a:ea typeface="DM Sans" pitchFamily="34" charset="-122"/>
                <a:cs typeface="DM Sans" pitchFamily="34" charset="-120"/>
              </a:rPr>
              <a:t>Determines the appropriate responses based on the user's input and the chatbot's conversational goals.</a:t>
            </a:r>
            <a:endParaRPr lang="en-US" sz="1489" dirty="0"/>
          </a:p>
        </p:txBody>
      </p:sp>
      <p:sp>
        <p:nvSpPr>
          <p:cNvPr id="17" name="Shape 13"/>
          <p:cNvSpPr/>
          <p:nvPr/>
        </p:nvSpPr>
        <p:spPr>
          <a:xfrm>
            <a:off x="6440626" y="6254770"/>
            <a:ext cx="661868" cy="37743"/>
          </a:xfrm>
          <a:prstGeom prst="roundRect">
            <a:avLst>
              <a:gd name="adj" fmla="val 225466"/>
            </a:avLst>
          </a:prstGeom>
          <a:solidFill>
            <a:srgbClr val="8D2424"/>
          </a:solidFill>
          <a:ln/>
        </p:spPr>
      </p:sp>
      <p:sp>
        <p:nvSpPr>
          <p:cNvPr id="18" name="Shape 14"/>
          <p:cNvSpPr/>
          <p:nvPr/>
        </p:nvSpPr>
        <p:spPr>
          <a:xfrm>
            <a:off x="7102495" y="6060996"/>
            <a:ext cx="425410" cy="425410"/>
          </a:xfrm>
          <a:prstGeom prst="roundRect">
            <a:avLst>
              <a:gd name="adj" fmla="val 20004"/>
            </a:avLst>
          </a:prstGeom>
          <a:solidFill>
            <a:srgbClr val="740B0B"/>
          </a:solidFill>
          <a:ln w="7620">
            <a:solidFill>
              <a:srgbClr val="8D2424"/>
            </a:solidFill>
            <a:prstDash val="solid"/>
          </a:ln>
        </p:spPr>
      </p:sp>
      <p:sp>
        <p:nvSpPr>
          <p:cNvPr id="19" name="Text 15"/>
          <p:cNvSpPr/>
          <p:nvPr/>
        </p:nvSpPr>
        <p:spPr>
          <a:xfrm>
            <a:off x="7183695" y="6124337"/>
            <a:ext cx="263009" cy="298609"/>
          </a:xfrm>
          <a:prstGeom prst="rect">
            <a:avLst/>
          </a:prstGeom>
          <a:noFill/>
          <a:ln/>
        </p:spPr>
        <p:txBody>
          <a:bodyPr wrap="none" rtlCol="0" anchor="t"/>
          <a:lstStyle/>
          <a:p>
            <a:pPr marL="0" indent="0" algn="ctr">
              <a:lnSpc>
                <a:spcPts val="2351"/>
              </a:lnSpc>
              <a:buNone/>
            </a:pPr>
            <a:r>
              <a:rPr lang="en-US" sz="2351" dirty="0">
                <a:solidFill>
                  <a:srgbClr val="FFE5E5"/>
                </a:solidFill>
                <a:latin typeface="Dela Gothic One" pitchFamily="34" charset="0"/>
                <a:ea typeface="Dela Gothic One" pitchFamily="34" charset="-122"/>
                <a:cs typeface="Dela Gothic One" pitchFamily="34" charset="-120"/>
              </a:rPr>
              <a:t>3</a:t>
            </a:r>
            <a:endParaRPr lang="en-US" sz="2351" dirty="0"/>
          </a:p>
        </p:txBody>
      </p:sp>
      <p:sp>
        <p:nvSpPr>
          <p:cNvPr id="20" name="Text 16"/>
          <p:cNvSpPr/>
          <p:nvPr/>
        </p:nvSpPr>
        <p:spPr>
          <a:xfrm>
            <a:off x="3787021" y="6037421"/>
            <a:ext cx="2488168" cy="310991"/>
          </a:xfrm>
          <a:prstGeom prst="rect">
            <a:avLst/>
          </a:prstGeom>
          <a:noFill/>
          <a:ln/>
        </p:spPr>
        <p:txBody>
          <a:bodyPr wrap="none" rtlCol="0" anchor="t"/>
          <a:lstStyle/>
          <a:p>
            <a:pPr marL="0" indent="0" algn="r">
              <a:lnSpc>
                <a:spcPts val="2449"/>
              </a:lnSpc>
              <a:buNone/>
            </a:pPr>
            <a:r>
              <a:rPr lang="en-US" sz="1959" dirty="0">
                <a:solidFill>
                  <a:srgbClr val="FFE5E5"/>
                </a:solidFill>
                <a:latin typeface="Dela Gothic One" pitchFamily="34" charset="0"/>
                <a:ea typeface="Dela Gothic One" pitchFamily="34" charset="-122"/>
                <a:cs typeface="Dela Gothic One" pitchFamily="34" charset="-120"/>
              </a:rPr>
              <a:t>Knowledge Base</a:t>
            </a:r>
            <a:endParaRPr lang="en-US" sz="1959" dirty="0"/>
          </a:p>
        </p:txBody>
      </p:sp>
      <p:sp>
        <p:nvSpPr>
          <p:cNvPr id="21" name="Text 17"/>
          <p:cNvSpPr/>
          <p:nvPr/>
        </p:nvSpPr>
        <p:spPr>
          <a:xfrm>
            <a:off x="1878449" y="6461760"/>
            <a:ext cx="4396740" cy="907256"/>
          </a:xfrm>
          <a:prstGeom prst="rect">
            <a:avLst/>
          </a:prstGeom>
          <a:noFill/>
          <a:ln/>
        </p:spPr>
        <p:txBody>
          <a:bodyPr wrap="square" rtlCol="0" anchor="t"/>
          <a:lstStyle/>
          <a:p>
            <a:pPr marL="0" indent="0" algn="r">
              <a:lnSpc>
                <a:spcPts val="2382"/>
              </a:lnSpc>
              <a:buNone/>
            </a:pPr>
            <a:r>
              <a:rPr lang="en-US" sz="1489" dirty="0">
                <a:solidFill>
                  <a:srgbClr val="FFE5E5"/>
                </a:solidFill>
                <a:latin typeface="DM Sans" pitchFamily="34" charset="0"/>
                <a:ea typeface="DM Sans" pitchFamily="34" charset="-122"/>
                <a:cs typeface="DM Sans" pitchFamily="34" charset="-120"/>
              </a:rPr>
              <a:t>Stores information, facts, and rules that the chatbot can access to provide relevant and informative responses.</a:t>
            </a:r>
            <a:endParaRPr lang="en-US" sz="1489"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807244" y="720209"/>
            <a:ext cx="11580138" cy="758666"/>
          </a:xfrm>
          <a:prstGeom prst="rect">
            <a:avLst/>
          </a:prstGeom>
          <a:noFill/>
          <a:ln/>
        </p:spPr>
        <p:txBody>
          <a:bodyPr wrap="none" rtlCol="0" anchor="t"/>
          <a:lstStyle/>
          <a:p>
            <a:pPr marL="0" indent="0">
              <a:lnSpc>
                <a:spcPts val="5974"/>
              </a:lnSpc>
              <a:buNone/>
            </a:pPr>
            <a:r>
              <a:rPr lang="en-US" sz="4779" dirty="0">
                <a:solidFill>
                  <a:srgbClr val="FAEBEB"/>
                </a:solidFill>
                <a:latin typeface="Dela Gothic One" pitchFamily="34" charset="0"/>
                <a:ea typeface="Dela Gothic One" pitchFamily="34" charset="-122"/>
                <a:cs typeface="Dela Gothic One" pitchFamily="34" charset="-120"/>
              </a:rPr>
              <a:t>Chatbot Development Platforms</a:t>
            </a:r>
            <a:endParaRPr lang="en-US" sz="4779" dirty="0"/>
          </a:p>
        </p:txBody>
      </p:sp>
      <p:pic>
        <p:nvPicPr>
          <p:cNvPr id="5" name="Image 1" descr="preencoded.png"/>
          <p:cNvPicPr>
            <a:picLocks noChangeAspect="1"/>
          </p:cNvPicPr>
          <p:nvPr/>
        </p:nvPicPr>
        <p:blipFill>
          <a:blip r:embed="rId4"/>
          <a:stretch>
            <a:fillRect/>
          </a:stretch>
        </p:blipFill>
        <p:spPr>
          <a:xfrm>
            <a:off x="807244" y="1940123"/>
            <a:ext cx="4108013" cy="2538889"/>
          </a:xfrm>
          <a:prstGeom prst="rect">
            <a:avLst/>
          </a:prstGeom>
        </p:spPr>
      </p:pic>
      <p:sp>
        <p:nvSpPr>
          <p:cNvPr id="6" name="Text 2"/>
          <p:cNvSpPr/>
          <p:nvPr/>
        </p:nvSpPr>
        <p:spPr>
          <a:xfrm>
            <a:off x="807244" y="4767263"/>
            <a:ext cx="3034903" cy="379333"/>
          </a:xfrm>
          <a:prstGeom prst="rect">
            <a:avLst/>
          </a:prstGeom>
          <a:noFill/>
          <a:ln/>
        </p:spPr>
        <p:txBody>
          <a:bodyPr wrap="none" rtlCol="0" anchor="t"/>
          <a:lstStyle/>
          <a:p>
            <a:pPr marL="0" indent="0" algn="l">
              <a:lnSpc>
                <a:spcPts val="2987"/>
              </a:lnSpc>
              <a:buNone/>
            </a:pPr>
            <a:r>
              <a:rPr lang="en-US" sz="2390" dirty="0">
                <a:solidFill>
                  <a:srgbClr val="FFE5E5"/>
                </a:solidFill>
                <a:latin typeface="Dela Gothic One" pitchFamily="34" charset="0"/>
                <a:ea typeface="Dela Gothic One" pitchFamily="34" charset="-122"/>
                <a:cs typeface="Dela Gothic One" pitchFamily="34" charset="-120"/>
              </a:rPr>
              <a:t>Dialogflow</a:t>
            </a:r>
            <a:endParaRPr lang="en-US" sz="2390" dirty="0"/>
          </a:p>
        </p:txBody>
      </p:sp>
      <p:sp>
        <p:nvSpPr>
          <p:cNvPr id="7" name="Text 3"/>
          <p:cNvSpPr/>
          <p:nvPr/>
        </p:nvSpPr>
        <p:spPr>
          <a:xfrm>
            <a:off x="807244" y="5284946"/>
            <a:ext cx="4108013" cy="1475899"/>
          </a:xfrm>
          <a:prstGeom prst="rect">
            <a:avLst/>
          </a:prstGeom>
          <a:noFill/>
          <a:ln/>
        </p:spPr>
        <p:txBody>
          <a:bodyPr wrap="square" rtlCol="0" anchor="t"/>
          <a:lstStyle/>
          <a:p>
            <a:pPr marL="0" indent="0" algn="l">
              <a:lnSpc>
                <a:spcPts val="2906"/>
              </a:lnSpc>
              <a:buNone/>
            </a:pPr>
            <a:r>
              <a:rPr lang="en-US" sz="1816" dirty="0">
                <a:solidFill>
                  <a:srgbClr val="FFE5E5"/>
                </a:solidFill>
                <a:latin typeface="DM Sans" pitchFamily="34" charset="0"/>
                <a:ea typeface="DM Sans" pitchFamily="34" charset="-122"/>
                <a:cs typeface="DM Sans" pitchFamily="34" charset="-120"/>
              </a:rPr>
              <a:t>Dialogflow, a Google-owned platform, enables intuitive conversational experiences across multiple channels like web, mobile, and messaging apps.</a:t>
            </a:r>
            <a:endParaRPr lang="en-US" sz="1816" dirty="0"/>
          </a:p>
        </p:txBody>
      </p:sp>
      <p:pic>
        <p:nvPicPr>
          <p:cNvPr id="8" name="Image 2" descr="preencoded.png"/>
          <p:cNvPicPr>
            <a:picLocks noChangeAspect="1"/>
          </p:cNvPicPr>
          <p:nvPr/>
        </p:nvPicPr>
        <p:blipFill>
          <a:blip r:embed="rId5"/>
          <a:stretch>
            <a:fillRect/>
          </a:stretch>
        </p:blipFill>
        <p:spPr>
          <a:xfrm>
            <a:off x="5261134" y="1940123"/>
            <a:ext cx="4108013" cy="2538889"/>
          </a:xfrm>
          <a:prstGeom prst="rect">
            <a:avLst/>
          </a:prstGeom>
        </p:spPr>
      </p:pic>
      <p:sp>
        <p:nvSpPr>
          <p:cNvPr id="9" name="Text 4"/>
          <p:cNvSpPr/>
          <p:nvPr/>
        </p:nvSpPr>
        <p:spPr>
          <a:xfrm>
            <a:off x="5261134" y="4767263"/>
            <a:ext cx="3034903" cy="379333"/>
          </a:xfrm>
          <a:prstGeom prst="rect">
            <a:avLst/>
          </a:prstGeom>
          <a:noFill/>
          <a:ln/>
        </p:spPr>
        <p:txBody>
          <a:bodyPr wrap="none" rtlCol="0" anchor="t"/>
          <a:lstStyle/>
          <a:p>
            <a:pPr marL="0" indent="0" algn="l">
              <a:lnSpc>
                <a:spcPts val="2987"/>
              </a:lnSpc>
              <a:buNone/>
            </a:pPr>
            <a:r>
              <a:rPr lang="en-US" sz="2390" dirty="0">
                <a:solidFill>
                  <a:srgbClr val="FFE5E5"/>
                </a:solidFill>
                <a:latin typeface="Dela Gothic One" pitchFamily="34" charset="0"/>
                <a:ea typeface="Dela Gothic One" pitchFamily="34" charset="-122"/>
                <a:cs typeface="Dela Gothic One" pitchFamily="34" charset="-120"/>
              </a:rPr>
              <a:t>Amazon Lex</a:t>
            </a:r>
            <a:endParaRPr lang="en-US" sz="2390" dirty="0"/>
          </a:p>
        </p:txBody>
      </p:sp>
      <p:sp>
        <p:nvSpPr>
          <p:cNvPr id="10" name="Text 5"/>
          <p:cNvSpPr/>
          <p:nvPr/>
        </p:nvSpPr>
        <p:spPr>
          <a:xfrm>
            <a:off x="5261134" y="5284946"/>
            <a:ext cx="4108013" cy="1475899"/>
          </a:xfrm>
          <a:prstGeom prst="rect">
            <a:avLst/>
          </a:prstGeom>
          <a:noFill/>
          <a:ln/>
        </p:spPr>
        <p:txBody>
          <a:bodyPr wrap="square" rtlCol="0" anchor="t"/>
          <a:lstStyle/>
          <a:p>
            <a:pPr marL="0" indent="0" algn="l">
              <a:lnSpc>
                <a:spcPts val="2906"/>
              </a:lnSpc>
              <a:buNone/>
            </a:pPr>
            <a:r>
              <a:rPr lang="en-US" sz="1816" dirty="0">
                <a:solidFill>
                  <a:srgbClr val="FFE5E5"/>
                </a:solidFill>
                <a:latin typeface="DM Sans" pitchFamily="34" charset="0"/>
                <a:ea typeface="DM Sans" pitchFamily="34" charset="-122"/>
                <a:cs typeface="DM Sans" pitchFamily="34" charset="-120"/>
              </a:rPr>
              <a:t>Amazon Lex is a fully managed AI service that allows developers to build conversational interfaces into any application using voice and text.</a:t>
            </a:r>
            <a:endParaRPr lang="en-US" sz="1816" dirty="0"/>
          </a:p>
        </p:txBody>
      </p:sp>
      <p:pic>
        <p:nvPicPr>
          <p:cNvPr id="11" name="Image 3" descr="preencoded.png"/>
          <p:cNvPicPr>
            <a:picLocks noChangeAspect="1"/>
          </p:cNvPicPr>
          <p:nvPr/>
        </p:nvPicPr>
        <p:blipFill>
          <a:blip r:embed="rId6"/>
          <a:stretch>
            <a:fillRect/>
          </a:stretch>
        </p:blipFill>
        <p:spPr>
          <a:xfrm>
            <a:off x="9715024" y="1940123"/>
            <a:ext cx="4108132" cy="2539008"/>
          </a:xfrm>
          <a:prstGeom prst="rect">
            <a:avLst/>
          </a:prstGeom>
        </p:spPr>
      </p:pic>
      <p:sp>
        <p:nvSpPr>
          <p:cNvPr id="12" name="Text 6"/>
          <p:cNvSpPr/>
          <p:nvPr/>
        </p:nvSpPr>
        <p:spPr>
          <a:xfrm>
            <a:off x="9715024" y="4767382"/>
            <a:ext cx="4108132" cy="758666"/>
          </a:xfrm>
          <a:prstGeom prst="rect">
            <a:avLst/>
          </a:prstGeom>
          <a:noFill/>
          <a:ln/>
        </p:spPr>
        <p:txBody>
          <a:bodyPr wrap="square" rtlCol="0" anchor="t"/>
          <a:lstStyle/>
          <a:p>
            <a:pPr marL="0" indent="0" algn="l">
              <a:lnSpc>
                <a:spcPts val="2987"/>
              </a:lnSpc>
              <a:buNone/>
            </a:pPr>
            <a:r>
              <a:rPr lang="en-US" sz="2390" dirty="0">
                <a:solidFill>
                  <a:srgbClr val="FFE5E5"/>
                </a:solidFill>
                <a:latin typeface="Dela Gothic One" pitchFamily="34" charset="0"/>
                <a:ea typeface="Dela Gothic One" pitchFamily="34" charset="-122"/>
                <a:cs typeface="Dela Gothic One" pitchFamily="34" charset="-120"/>
              </a:rPr>
              <a:t>Microsoft Bot Framework</a:t>
            </a:r>
            <a:endParaRPr lang="en-US" sz="2390" dirty="0"/>
          </a:p>
        </p:txBody>
      </p:sp>
      <p:sp>
        <p:nvSpPr>
          <p:cNvPr id="13" name="Text 7"/>
          <p:cNvSpPr/>
          <p:nvPr/>
        </p:nvSpPr>
        <p:spPr>
          <a:xfrm>
            <a:off x="9715024" y="5664398"/>
            <a:ext cx="4108132" cy="1844873"/>
          </a:xfrm>
          <a:prstGeom prst="rect">
            <a:avLst/>
          </a:prstGeom>
          <a:noFill/>
          <a:ln/>
        </p:spPr>
        <p:txBody>
          <a:bodyPr wrap="square" rtlCol="0" anchor="t"/>
          <a:lstStyle/>
          <a:p>
            <a:pPr marL="0" indent="0" algn="l">
              <a:lnSpc>
                <a:spcPts val="2906"/>
              </a:lnSpc>
              <a:buNone/>
            </a:pPr>
            <a:r>
              <a:rPr lang="en-US" sz="1816" dirty="0">
                <a:solidFill>
                  <a:srgbClr val="FFE5E5"/>
                </a:solidFill>
                <a:latin typeface="DM Sans" pitchFamily="34" charset="0"/>
                <a:ea typeface="DM Sans" pitchFamily="34" charset="-122"/>
                <a:cs typeface="DM Sans" pitchFamily="34" charset="-120"/>
              </a:rPr>
              <a:t>The Microsoft Bot Framework helps developers build, connect, test, and deploy high-quality bots for a wide variety of channels, including Teams, Slack, and Facebook Messenger.</a:t>
            </a:r>
            <a:endParaRPr lang="en-US" sz="181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864037" y="1562100"/>
            <a:ext cx="12742069" cy="812125"/>
          </a:xfrm>
          <a:prstGeom prst="rect">
            <a:avLst/>
          </a:prstGeom>
          <a:noFill/>
          <a:ln/>
        </p:spPr>
        <p:txBody>
          <a:bodyPr wrap="none" rtlCol="0" anchor="t"/>
          <a:lstStyle/>
          <a:p>
            <a:pPr marL="0" indent="0">
              <a:lnSpc>
                <a:spcPts val="6395"/>
              </a:lnSpc>
              <a:buNone/>
            </a:pPr>
            <a:r>
              <a:rPr lang="en-US" sz="5116" dirty="0">
                <a:solidFill>
                  <a:srgbClr val="FAEBEB"/>
                </a:solidFill>
                <a:latin typeface="Dela Gothic One" pitchFamily="34" charset="0"/>
                <a:ea typeface="Dela Gothic One" pitchFamily="34" charset="-122"/>
                <a:cs typeface="Dela Gothic One" pitchFamily="34" charset="-120"/>
              </a:rPr>
              <a:t>Conversational Design Principles</a:t>
            </a:r>
            <a:endParaRPr lang="en-US" sz="5116" dirty="0"/>
          </a:p>
        </p:txBody>
      </p:sp>
      <p:pic>
        <p:nvPicPr>
          <p:cNvPr id="5" name="Image 1" descr="preencoded.png"/>
          <p:cNvPicPr>
            <a:picLocks noChangeAspect="1"/>
          </p:cNvPicPr>
          <p:nvPr/>
        </p:nvPicPr>
        <p:blipFill>
          <a:blip r:embed="rId4"/>
          <a:stretch>
            <a:fillRect/>
          </a:stretch>
        </p:blipFill>
        <p:spPr>
          <a:xfrm>
            <a:off x="864037" y="2867978"/>
            <a:ext cx="617220" cy="617220"/>
          </a:xfrm>
          <a:prstGeom prst="rect">
            <a:avLst/>
          </a:prstGeom>
        </p:spPr>
      </p:pic>
      <p:sp>
        <p:nvSpPr>
          <p:cNvPr id="6" name="Text 2"/>
          <p:cNvSpPr/>
          <p:nvPr/>
        </p:nvSpPr>
        <p:spPr>
          <a:xfrm>
            <a:off x="864037" y="3732014"/>
            <a:ext cx="4053840" cy="812006"/>
          </a:xfrm>
          <a:prstGeom prst="rect">
            <a:avLst/>
          </a:prstGeom>
          <a:noFill/>
          <a:ln/>
        </p:spPr>
        <p:txBody>
          <a:bodyPr wrap="square" rtlCol="0" anchor="t"/>
          <a:lstStyle/>
          <a:p>
            <a:pPr marL="0" indent="0" algn="l">
              <a:lnSpc>
                <a:spcPts val="3197"/>
              </a:lnSpc>
              <a:buNone/>
            </a:pPr>
            <a:r>
              <a:rPr lang="en-US" sz="2558" dirty="0">
                <a:solidFill>
                  <a:srgbClr val="FFE5E5"/>
                </a:solidFill>
                <a:latin typeface="Dela Gothic One" pitchFamily="34" charset="0"/>
                <a:ea typeface="Dela Gothic One" pitchFamily="34" charset="-122"/>
                <a:cs typeface="Dela Gothic One" pitchFamily="34" charset="-120"/>
              </a:rPr>
              <a:t>Natural Conversation</a:t>
            </a:r>
            <a:endParaRPr lang="en-US" sz="2558" dirty="0"/>
          </a:p>
        </p:txBody>
      </p:sp>
      <p:sp>
        <p:nvSpPr>
          <p:cNvPr id="7" name="Text 3"/>
          <p:cNvSpPr/>
          <p:nvPr/>
        </p:nvSpPr>
        <p:spPr>
          <a:xfrm>
            <a:off x="864037" y="4692134"/>
            <a:ext cx="4053840" cy="1975247"/>
          </a:xfrm>
          <a:prstGeom prst="rect">
            <a:avLst/>
          </a:prstGeom>
          <a:noFill/>
          <a:ln/>
        </p:spPr>
        <p:txBody>
          <a:bodyPr wrap="square" rtlCol="0" anchor="t"/>
          <a:lstStyle/>
          <a:p>
            <a:pPr marL="0" indent="0" algn="l">
              <a:lnSpc>
                <a:spcPts val="3110"/>
              </a:lnSpc>
              <a:buNone/>
            </a:pPr>
            <a:r>
              <a:rPr lang="en-US" sz="1944" dirty="0">
                <a:solidFill>
                  <a:srgbClr val="FFE5E5"/>
                </a:solidFill>
                <a:latin typeface="DM Sans" pitchFamily="34" charset="0"/>
                <a:ea typeface="DM Sans" pitchFamily="34" charset="-122"/>
                <a:cs typeface="DM Sans" pitchFamily="34" charset="-120"/>
              </a:rPr>
              <a:t>Design chatbots that engage in natural, human-like dialogue, responding appropriately to user input and providing helpful, contextual information.</a:t>
            </a:r>
            <a:endParaRPr lang="en-US" sz="1944" dirty="0"/>
          </a:p>
        </p:txBody>
      </p:sp>
      <p:pic>
        <p:nvPicPr>
          <p:cNvPr id="8" name="Image 2" descr="preencoded.png"/>
          <p:cNvPicPr>
            <a:picLocks noChangeAspect="1"/>
          </p:cNvPicPr>
          <p:nvPr/>
        </p:nvPicPr>
        <p:blipFill>
          <a:blip r:embed="rId5"/>
          <a:stretch>
            <a:fillRect/>
          </a:stretch>
        </p:blipFill>
        <p:spPr>
          <a:xfrm>
            <a:off x="5288161" y="2867978"/>
            <a:ext cx="617220" cy="617220"/>
          </a:xfrm>
          <a:prstGeom prst="rect">
            <a:avLst/>
          </a:prstGeom>
        </p:spPr>
      </p:pic>
      <p:sp>
        <p:nvSpPr>
          <p:cNvPr id="9" name="Text 4"/>
          <p:cNvSpPr/>
          <p:nvPr/>
        </p:nvSpPr>
        <p:spPr>
          <a:xfrm>
            <a:off x="5288161" y="3732014"/>
            <a:ext cx="3248501" cy="406003"/>
          </a:xfrm>
          <a:prstGeom prst="rect">
            <a:avLst/>
          </a:prstGeom>
          <a:noFill/>
          <a:ln/>
        </p:spPr>
        <p:txBody>
          <a:bodyPr wrap="none" rtlCol="0" anchor="t"/>
          <a:lstStyle/>
          <a:p>
            <a:pPr marL="0" indent="0" algn="l">
              <a:lnSpc>
                <a:spcPts val="3197"/>
              </a:lnSpc>
              <a:buNone/>
            </a:pPr>
            <a:r>
              <a:rPr lang="en-US" sz="2558" dirty="0">
                <a:solidFill>
                  <a:srgbClr val="FFE5E5"/>
                </a:solidFill>
                <a:latin typeface="Dela Gothic One" pitchFamily="34" charset="0"/>
                <a:ea typeface="Dela Gothic One" pitchFamily="34" charset="-122"/>
                <a:cs typeface="Dela Gothic One" pitchFamily="34" charset="-120"/>
              </a:rPr>
              <a:t>Personality</a:t>
            </a:r>
            <a:endParaRPr lang="en-US" sz="2558" dirty="0"/>
          </a:p>
        </p:txBody>
      </p:sp>
      <p:sp>
        <p:nvSpPr>
          <p:cNvPr id="10" name="Text 5"/>
          <p:cNvSpPr/>
          <p:nvPr/>
        </p:nvSpPr>
        <p:spPr>
          <a:xfrm>
            <a:off x="5288161" y="4286131"/>
            <a:ext cx="4053959" cy="1975247"/>
          </a:xfrm>
          <a:prstGeom prst="rect">
            <a:avLst/>
          </a:prstGeom>
          <a:noFill/>
          <a:ln/>
        </p:spPr>
        <p:txBody>
          <a:bodyPr wrap="square" rtlCol="0" anchor="t"/>
          <a:lstStyle/>
          <a:p>
            <a:pPr marL="0" indent="0" algn="l">
              <a:lnSpc>
                <a:spcPts val="3110"/>
              </a:lnSpc>
              <a:buNone/>
            </a:pPr>
            <a:r>
              <a:rPr lang="en-US" sz="1944" dirty="0">
                <a:solidFill>
                  <a:srgbClr val="FFE5E5"/>
                </a:solidFill>
                <a:latin typeface="DM Sans" pitchFamily="34" charset="0"/>
                <a:ea typeface="DM Sans" pitchFamily="34" charset="-122"/>
                <a:cs typeface="DM Sans" pitchFamily="34" charset="-120"/>
              </a:rPr>
              <a:t>Imbue your chatbot with a distinct personality - one that is relatable, consistent, and aligned with your brand identity to build trust and connection.</a:t>
            </a:r>
            <a:endParaRPr lang="en-US" sz="1944" dirty="0"/>
          </a:p>
        </p:txBody>
      </p:sp>
      <p:pic>
        <p:nvPicPr>
          <p:cNvPr id="11" name="Image 3" descr="preencoded.png"/>
          <p:cNvPicPr>
            <a:picLocks noChangeAspect="1"/>
          </p:cNvPicPr>
          <p:nvPr/>
        </p:nvPicPr>
        <p:blipFill>
          <a:blip r:embed="rId6"/>
          <a:stretch>
            <a:fillRect/>
          </a:stretch>
        </p:blipFill>
        <p:spPr>
          <a:xfrm>
            <a:off x="9712404" y="2867978"/>
            <a:ext cx="617220" cy="617220"/>
          </a:xfrm>
          <a:prstGeom prst="rect">
            <a:avLst/>
          </a:prstGeom>
        </p:spPr>
      </p:pic>
      <p:sp>
        <p:nvSpPr>
          <p:cNvPr id="12" name="Text 6"/>
          <p:cNvSpPr/>
          <p:nvPr/>
        </p:nvSpPr>
        <p:spPr>
          <a:xfrm>
            <a:off x="9712404" y="3732014"/>
            <a:ext cx="3248501" cy="406003"/>
          </a:xfrm>
          <a:prstGeom prst="rect">
            <a:avLst/>
          </a:prstGeom>
          <a:noFill/>
          <a:ln/>
        </p:spPr>
        <p:txBody>
          <a:bodyPr wrap="none" rtlCol="0" anchor="t"/>
          <a:lstStyle/>
          <a:p>
            <a:pPr marL="0" indent="0" algn="l">
              <a:lnSpc>
                <a:spcPts val="3197"/>
              </a:lnSpc>
              <a:buNone/>
            </a:pPr>
            <a:r>
              <a:rPr lang="en-US" sz="2558" dirty="0">
                <a:solidFill>
                  <a:srgbClr val="FFE5E5"/>
                </a:solidFill>
                <a:latin typeface="Dela Gothic One" pitchFamily="34" charset="0"/>
                <a:ea typeface="Dela Gothic One" pitchFamily="34" charset="-122"/>
                <a:cs typeface="Dela Gothic One" pitchFamily="34" charset="-120"/>
              </a:rPr>
              <a:t>Empathy</a:t>
            </a:r>
            <a:endParaRPr lang="en-US" sz="2558" dirty="0"/>
          </a:p>
        </p:txBody>
      </p:sp>
      <p:sp>
        <p:nvSpPr>
          <p:cNvPr id="13" name="Text 7"/>
          <p:cNvSpPr/>
          <p:nvPr/>
        </p:nvSpPr>
        <p:spPr>
          <a:xfrm>
            <a:off x="9712404" y="4286131"/>
            <a:ext cx="4053959" cy="2370296"/>
          </a:xfrm>
          <a:prstGeom prst="rect">
            <a:avLst/>
          </a:prstGeom>
          <a:noFill/>
          <a:ln/>
        </p:spPr>
        <p:txBody>
          <a:bodyPr wrap="square" rtlCol="0" anchor="t"/>
          <a:lstStyle/>
          <a:p>
            <a:pPr marL="0" indent="0" algn="l">
              <a:lnSpc>
                <a:spcPts val="3110"/>
              </a:lnSpc>
              <a:buNone/>
            </a:pPr>
            <a:r>
              <a:rPr lang="en-US" sz="1944" dirty="0">
                <a:solidFill>
                  <a:srgbClr val="FFE5E5"/>
                </a:solidFill>
                <a:latin typeface="DM Sans" pitchFamily="34" charset="0"/>
                <a:ea typeface="DM Sans" pitchFamily="34" charset="-122"/>
                <a:cs typeface="DM Sans" pitchFamily="34" charset="-120"/>
              </a:rPr>
              <a:t>Demonstrate empathy by understanding the user's intent, emotions, and needs, and providing responses that are caring, supportive, and tailored to the individual.</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708541" y="1542217"/>
            <a:ext cx="9555718" cy="1331833"/>
          </a:xfrm>
          <a:prstGeom prst="rect">
            <a:avLst/>
          </a:prstGeom>
          <a:noFill/>
          <a:ln/>
        </p:spPr>
        <p:txBody>
          <a:bodyPr wrap="square" rtlCol="0" anchor="t"/>
          <a:lstStyle/>
          <a:p>
            <a:pPr marL="0" indent="0">
              <a:lnSpc>
                <a:spcPts val="5244"/>
              </a:lnSpc>
              <a:buNone/>
            </a:pPr>
            <a:r>
              <a:rPr lang="en-US" sz="4195" dirty="0">
                <a:solidFill>
                  <a:srgbClr val="FAEBEB"/>
                </a:solidFill>
                <a:latin typeface="Dela Gothic One" pitchFamily="34" charset="0"/>
                <a:ea typeface="Dela Gothic One" pitchFamily="34" charset="-122"/>
                <a:cs typeface="Dela Gothic One" pitchFamily="34" charset="-120"/>
              </a:rPr>
              <a:t>Natural Language Processing (NLP) in Chatbots</a:t>
            </a:r>
            <a:endParaRPr lang="en-US" sz="4195" dirty="0"/>
          </a:p>
        </p:txBody>
      </p:sp>
      <p:sp>
        <p:nvSpPr>
          <p:cNvPr id="6" name="Shape 2"/>
          <p:cNvSpPr/>
          <p:nvPr/>
        </p:nvSpPr>
        <p:spPr>
          <a:xfrm>
            <a:off x="708541" y="3405426"/>
            <a:ext cx="455533" cy="455533"/>
          </a:xfrm>
          <a:prstGeom prst="roundRect">
            <a:avLst>
              <a:gd name="adj" fmla="val 20000"/>
            </a:avLst>
          </a:prstGeom>
          <a:solidFill>
            <a:srgbClr val="740B0B"/>
          </a:solidFill>
          <a:ln w="7620">
            <a:solidFill>
              <a:srgbClr val="8D2424"/>
            </a:solidFill>
            <a:prstDash val="solid"/>
          </a:ln>
        </p:spPr>
      </p:sp>
      <p:sp>
        <p:nvSpPr>
          <p:cNvPr id="7" name="Text 3"/>
          <p:cNvSpPr/>
          <p:nvPr/>
        </p:nvSpPr>
        <p:spPr>
          <a:xfrm>
            <a:off x="842248" y="3473291"/>
            <a:ext cx="188000" cy="319683"/>
          </a:xfrm>
          <a:prstGeom prst="rect">
            <a:avLst/>
          </a:prstGeom>
          <a:noFill/>
          <a:ln/>
        </p:spPr>
        <p:txBody>
          <a:bodyPr wrap="none" rtlCol="0" anchor="t"/>
          <a:lstStyle/>
          <a:p>
            <a:pPr marL="0" indent="0" algn="ctr">
              <a:lnSpc>
                <a:spcPts val="2517"/>
              </a:lnSpc>
              <a:buNone/>
            </a:pPr>
            <a:r>
              <a:rPr lang="en-US" sz="2517" dirty="0">
                <a:solidFill>
                  <a:srgbClr val="FFE5E5"/>
                </a:solidFill>
                <a:latin typeface="Dela Gothic One" pitchFamily="34" charset="0"/>
                <a:ea typeface="Dela Gothic One" pitchFamily="34" charset="-122"/>
                <a:cs typeface="Dela Gothic One" pitchFamily="34" charset="-120"/>
              </a:rPr>
              <a:t>1</a:t>
            </a:r>
            <a:endParaRPr lang="en-US" sz="2517" dirty="0"/>
          </a:p>
        </p:txBody>
      </p:sp>
      <p:sp>
        <p:nvSpPr>
          <p:cNvPr id="8" name="Text 4"/>
          <p:cNvSpPr/>
          <p:nvPr/>
        </p:nvSpPr>
        <p:spPr>
          <a:xfrm>
            <a:off x="1366480" y="3405426"/>
            <a:ext cx="3138845" cy="332899"/>
          </a:xfrm>
          <a:prstGeom prst="rect">
            <a:avLst/>
          </a:prstGeom>
          <a:noFill/>
          <a:ln/>
        </p:spPr>
        <p:txBody>
          <a:bodyPr wrap="none" rtlCol="0" anchor="t"/>
          <a:lstStyle/>
          <a:p>
            <a:pPr marL="0" indent="0">
              <a:lnSpc>
                <a:spcPts val="2622"/>
              </a:lnSpc>
              <a:buNone/>
            </a:pPr>
            <a:r>
              <a:rPr lang="en-US" sz="2098" dirty="0">
                <a:solidFill>
                  <a:srgbClr val="FFE5E5"/>
                </a:solidFill>
                <a:latin typeface="Dela Gothic One" pitchFamily="34" charset="0"/>
                <a:ea typeface="Dela Gothic One" pitchFamily="34" charset="-122"/>
                <a:cs typeface="Dela Gothic One" pitchFamily="34" charset="-120"/>
              </a:rPr>
              <a:t>Speech Recognition</a:t>
            </a:r>
            <a:endParaRPr lang="en-US" sz="2098" dirty="0"/>
          </a:p>
        </p:txBody>
      </p:sp>
      <p:sp>
        <p:nvSpPr>
          <p:cNvPr id="9" name="Text 5"/>
          <p:cNvSpPr/>
          <p:nvPr/>
        </p:nvSpPr>
        <p:spPr>
          <a:xfrm>
            <a:off x="1366480" y="3859768"/>
            <a:ext cx="4018717" cy="1295400"/>
          </a:xfrm>
          <a:prstGeom prst="rect">
            <a:avLst/>
          </a:prstGeom>
          <a:noFill/>
          <a:ln/>
        </p:spPr>
        <p:txBody>
          <a:bodyPr wrap="square" rtlCol="0" anchor="t"/>
          <a:lstStyle/>
          <a:p>
            <a:pPr marL="0" indent="0">
              <a:lnSpc>
                <a:spcPts val="2551"/>
              </a:lnSpc>
              <a:buNone/>
            </a:pPr>
            <a:r>
              <a:rPr lang="en-US" sz="1594" dirty="0">
                <a:solidFill>
                  <a:srgbClr val="FFE5E5"/>
                </a:solidFill>
                <a:latin typeface="DM Sans" pitchFamily="34" charset="0"/>
                <a:ea typeface="DM Sans" pitchFamily="34" charset="-122"/>
                <a:cs typeface="DM Sans" pitchFamily="34" charset="-120"/>
              </a:rPr>
              <a:t>Chatbots leverage advanced speech recognition algorithms to interpret and respond to users' spoken language, enabling natural voice-based interactions.</a:t>
            </a:r>
            <a:endParaRPr lang="en-US" sz="1594" dirty="0"/>
          </a:p>
        </p:txBody>
      </p:sp>
      <p:sp>
        <p:nvSpPr>
          <p:cNvPr id="10" name="Shape 6"/>
          <p:cNvSpPr/>
          <p:nvPr/>
        </p:nvSpPr>
        <p:spPr>
          <a:xfrm>
            <a:off x="5587603" y="3405426"/>
            <a:ext cx="455533" cy="455533"/>
          </a:xfrm>
          <a:prstGeom prst="roundRect">
            <a:avLst>
              <a:gd name="adj" fmla="val 20000"/>
            </a:avLst>
          </a:prstGeom>
          <a:solidFill>
            <a:srgbClr val="740B0B"/>
          </a:solidFill>
          <a:ln w="7620">
            <a:solidFill>
              <a:srgbClr val="8D2424"/>
            </a:solidFill>
            <a:prstDash val="solid"/>
          </a:ln>
        </p:spPr>
      </p:sp>
      <p:sp>
        <p:nvSpPr>
          <p:cNvPr id="11" name="Text 7"/>
          <p:cNvSpPr/>
          <p:nvPr/>
        </p:nvSpPr>
        <p:spPr>
          <a:xfrm>
            <a:off x="5681901" y="3473291"/>
            <a:ext cx="266938" cy="319683"/>
          </a:xfrm>
          <a:prstGeom prst="rect">
            <a:avLst/>
          </a:prstGeom>
          <a:noFill/>
          <a:ln/>
        </p:spPr>
        <p:txBody>
          <a:bodyPr wrap="none" rtlCol="0" anchor="t"/>
          <a:lstStyle/>
          <a:p>
            <a:pPr marL="0" indent="0" algn="ctr">
              <a:lnSpc>
                <a:spcPts val="2517"/>
              </a:lnSpc>
              <a:buNone/>
            </a:pPr>
            <a:r>
              <a:rPr lang="en-US" sz="2517" dirty="0">
                <a:solidFill>
                  <a:srgbClr val="FFE5E5"/>
                </a:solidFill>
                <a:latin typeface="Dela Gothic One" pitchFamily="34" charset="0"/>
                <a:ea typeface="Dela Gothic One" pitchFamily="34" charset="-122"/>
                <a:cs typeface="Dela Gothic One" pitchFamily="34" charset="-120"/>
              </a:rPr>
              <a:t>2</a:t>
            </a:r>
            <a:endParaRPr lang="en-US" sz="2517" dirty="0"/>
          </a:p>
        </p:txBody>
      </p:sp>
      <p:sp>
        <p:nvSpPr>
          <p:cNvPr id="12" name="Text 8"/>
          <p:cNvSpPr/>
          <p:nvPr/>
        </p:nvSpPr>
        <p:spPr>
          <a:xfrm>
            <a:off x="6245543" y="3405426"/>
            <a:ext cx="2663904" cy="332899"/>
          </a:xfrm>
          <a:prstGeom prst="rect">
            <a:avLst/>
          </a:prstGeom>
          <a:noFill/>
          <a:ln/>
        </p:spPr>
        <p:txBody>
          <a:bodyPr wrap="none" rtlCol="0" anchor="t"/>
          <a:lstStyle/>
          <a:p>
            <a:pPr marL="0" indent="0">
              <a:lnSpc>
                <a:spcPts val="2622"/>
              </a:lnSpc>
              <a:buNone/>
            </a:pPr>
            <a:r>
              <a:rPr lang="en-US" sz="2098" dirty="0">
                <a:solidFill>
                  <a:srgbClr val="FFE5E5"/>
                </a:solidFill>
                <a:latin typeface="Dela Gothic One" pitchFamily="34" charset="0"/>
                <a:ea typeface="Dela Gothic One" pitchFamily="34" charset="-122"/>
                <a:cs typeface="Dela Gothic One" pitchFamily="34" charset="-120"/>
              </a:rPr>
              <a:t>Intent Detection</a:t>
            </a:r>
            <a:endParaRPr lang="en-US" sz="2098" dirty="0"/>
          </a:p>
        </p:txBody>
      </p:sp>
      <p:sp>
        <p:nvSpPr>
          <p:cNvPr id="13" name="Text 9"/>
          <p:cNvSpPr/>
          <p:nvPr/>
        </p:nvSpPr>
        <p:spPr>
          <a:xfrm>
            <a:off x="6245543" y="3859768"/>
            <a:ext cx="4018717" cy="1295400"/>
          </a:xfrm>
          <a:prstGeom prst="rect">
            <a:avLst/>
          </a:prstGeom>
          <a:noFill/>
          <a:ln/>
        </p:spPr>
        <p:txBody>
          <a:bodyPr wrap="square" rtlCol="0" anchor="t"/>
          <a:lstStyle/>
          <a:p>
            <a:pPr marL="0" indent="0">
              <a:lnSpc>
                <a:spcPts val="2551"/>
              </a:lnSpc>
              <a:buNone/>
            </a:pPr>
            <a:r>
              <a:rPr lang="en-US" sz="1594" dirty="0">
                <a:solidFill>
                  <a:srgbClr val="FFE5E5"/>
                </a:solidFill>
                <a:latin typeface="DM Sans" pitchFamily="34" charset="0"/>
                <a:ea typeface="DM Sans" pitchFamily="34" charset="-122"/>
                <a:cs typeface="DM Sans" pitchFamily="34" charset="-120"/>
              </a:rPr>
              <a:t>NLP models analyze user input to detect the underlying intent, allowing chatbots to understand the meaning behind the words and provide relevant responses.</a:t>
            </a:r>
            <a:endParaRPr lang="en-US" sz="1594" dirty="0"/>
          </a:p>
        </p:txBody>
      </p:sp>
      <p:sp>
        <p:nvSpPr>
          <p:cNvPr id="14" name="Shape 10"/>
          <p:cNvSpPr/>
          <p:nvPr/>
        </p:nvSpPr>
        <p:spPr>
          <a:xfrm>
            <a:off x="708541" y="5585341"/>
            <a:ext cx="455533" cy="455533"/>
          </a:xfrm>
          <a:prstGeom prst="roundRect">
            <a:avLst>
              <a:gd name="adj" fmla="val 20000"/>
            </a:avLst>
          </a:prstGeom>
          <a:solidFill>
            <a:srgbClr val="740B0B"/>
          </a:solidFill>
          <a:ln w="7620">
            <a:solidFill>
              <a:srgbClr val="8D2424"/>
            </a:solidFill>
            <a:prstDash val="solid"/>
          </a:ln>
        </p:spPr>
      </p:sp>
      <p:sp>
        <p:nvSpPr>
          <p:cNvPr id="15" name="Text 11"/>
          <p:cNvSpPr/>
          <p:nvPr/>
        </p:nvSpPr>
        <p:spPr>
          <a:xfrm>
            <a:off x="795457" y="5653207"/>
            <a:ext cx="281583" cy="319683"/>
          </a:xfrm>
          <a:prstGeom prst="rect">
            <a:avLst/>
          </a:prstGeom>
          <a:noFill/>
          <a:ln/>
        </p:spPr>
        <p:txBody>
          <a:bodyPr wrap="none" rtlCol="0" anchor="t"/>
          <a:lstStyle/>
          <a:p>
            <a:pPr marL="0" indent="0" algn="ctr">
              <a:lnSpc>
                <a:spcPts val="2517"/>
              </a:lnSpc>
              <a:buNone/>
            </a:pPr>
            <a:r>
              <a:rPr lang="en-US" sz="2517" dirty="0">
                <a:solidFill>
                  <a:srgbClr val="FFE5E5"/>
                </a:solidFill>
                <a:latin typeface="Dela Gothic One" pitchFamily="34" charset="0"/>
                <a:ea typeface="Dela Gothic One" pitchFamily="34" charset="-122"/>
                <a:cs typeface="Dela Gothic One" pitchFamily="34" charset="-120"/>
              </a:rPr>
              <a:t>3</a:t>
            </a:r>
            <a:endParaRPr lang="en-US" sz="2517" dirty="0"/>
          </a:p>
        </p:txBody>
      </p:sp>
      <p:sp>
        <p:nvSpPr>
          <p:cNvPr id="16" name="Text 12"/>
          <p:cNvSpPr/>
          <p:nvPr/>
        </p:nvSpPr>
        <p:spPr>
          <a:xfrm>
            <a:off x="1366480" y="5585341"/>
            <a:ext cx="3086933" cy="332899"/>
          </a:xfrm>
          <a:prstGeom prst="rect">
            <a:avLst/>
          </a:prstGeom>
          <a:noFill/>
          <a:ln/>
        </p:spPr>
        <p:txBody>
          <a:bodyPr wrap="none" rtlCol="0" anchor="t"/>
          <a:lstStyle/>
          <a:p>
            <a:pPr marL="0" indent="0">
              <a:lnSpc>
                <a:spcPts val="2622"/>
              </a:lnSpc>
              <a:buNone/>
            </a:pPr>
            <a:r>
              <a:rPr lang="en-US" sz="2098" dirty="0">
                <a:solidFill>
                  <a:srgbClr val="FFE5E5"/>
                </a:solidFill>
                <a:latin typeface="Dela Gothic One" pitchFamily="34" charset="0"/>
                <a:ea typeface="Dela Gothic One" pitchFamily="34" charset="-122"/>
                <a:cs typeface="Dela Gothic One" pitchFamily="34" charset="-120"/>
              </a:rPr>
              <a:t>Sentiment Analysis</a:t>
            </a:r>
            <a:endParaRPr lang="en-US" sz="2098" dirty="0"/>
          </a:p>
        </p:txBody>
      </p:sp>
      <p:sp>
        <p:nvSpPr>
          <p:cNvPr id="17" name="Text 13"/>
          <p:cNvSpPr/>
          <p:nvPr/>
        </p:nvSpPr>
        <p:spPr>
          <a:xfrm>
            <a:off x="1366480" y="6039683"/>
            <a:ext cx="8897779" cy="647700"/>
          </a:xfrm>
          <a:prstGeom prst="rect">
            <a:avLst/>
          </a:prstGeom>
          <a:noFill/>
          <a:ln/>
        </p:spPr>
        <p:txBody>
          <a:bodyPr wrap="square" rtlCol="0" anchor="t"/>
          <a:lstStyle/>
          <a:p>
            <a:pPr marL="0" indent="0">
              <a:lnSpc>
                <a:spcPts val="2551"/>
              </a:lnSpc>
              <a:buNone/>
            </a:pPr>
            <a:r>
              <a:rPr lang="en-US" sz="1594" dirty="0">
                <a:solidFill>
                  <a:srgbClr val="FFE5E5"/>
                </a:solidFill>
                <a:latin typeface="DM Sans" pitchFamily="34" charset="0"/>
                <a:ea typeface="DM Sans" pitchFamily="34" charset="-122"/>
                <a:cs typeface="DM Sans" pitchFamily="34" charset="-120"/>
              </a:rPr>
              <a:t>Chatbots can use NLP techniques to gauge the user's emotional state and adjust their tone and responses accordingly, creating a more empathetic interaction.</a:t>
            </a:r>
            <a:endParaRPr lang="en-US" sz="159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793</Words>
  <Application>Microsoft Office PowerPoint</Application>
  <PresentationFormat>Custom</PresentationFormat>
  <Paragraphs>81</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Dela Gothic One</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Supraja Varaprasad</cp:lastModifiedBy>
  <cp:revision>2</cp:revision>
  <dcterms:created xsi:type="dcterms:W3CDTF">2024-06-25T15:49:37Z</dcterms:created>
  <dcterms:modified xsi:type="dcterms:W3CDTF">2024-06-26T03:54:29Z</dcterms:modified>
</cp:coreProperties>
</file>